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embeddedFontLst>
    <p:embeddedFont>
      <p:font typeface="MiSans" charset="-122" pitchFamily="34"/>
      <p:regular r:id="rId20"/>
    </p:embeddedFont>
    <p:embeddedFont>
      <p:font typeface="Noto Sans SC" charset="-122" pitchFamily="34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20" Type="http://schemas.openxmlformats.org/officeDocument/2006/relationships/font" Target="fonts/font1.fntdata"/><Relationship Id="rId21" Type="http://schemas.openxmlformats.org/officeDocument/2006/relationships/font" Target="fonts/font2.fntdata"/></Relationships>
</file>

<file path=ppt/media/>
</file>

<file path=ppt/media/image-1-1.jpg>
</file>

<file path=ppt/media/image-13-1.jpg>
</file>

<file path=ppt/media/image-2-1.jpg>
</file>

<file path=ppt/media/image-3-1.jpg>
</file>

<file path=ppt/media/image-4-1.jpg>
</file>

<file path=ppt/media/image-4-2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image" Target="../media/image-4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g.jpg">    </p:cNvPr>
          <p:cNvPicPr>
            <a:picLocks noChangeAspect="1"/>
          </p:cNvPicPr>
          <p:nvPr/>
        </p:nvPicPr>
        <p:blipFill>
          <a:blip r:embed="rId1"/>
          <a:srcRect l="0" r="0" t="0" b="24368"/>
          <a:stretch/>
        </p:blipFill>
        <p:spPr>
          <a:xfrm>
            <a:off x="0" y="1703705"/>
            <a:ext cx="12215495" cy="516763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48000">
                <a:srgbClr val="F6F4ED">
                  <a:alpha val="0"/>
                </a:srgbClr>
              </a:gs>
              <a:gs pos="65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932305" y="2021205"/>
            <a:ext cx="8327390" cy="9207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6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Radiology AI Pro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2-d2nf9s18bjvh7rlj0ed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685" y="-19050"/>
            <a:ext cx="12329160" cy="6995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2540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MedInsight AI: Your Clinical Assistant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914400"/>
            <a:ext cx="1219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A9B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Comprehensive AI analysis across multiple imaging modalities to streamline your workflow.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1524000"/>
            <a:ext cx="3759200" cy="2032000"/>
          </a:xfrm>
          <a:custGeom>
            <a:avLst/>
            <a:gdLst/>
            <a:ahLst/>
            <a:cxnLst/>
            <a:rect l="l" t="t" r="r" b="b"/>
            <a:pathLst>
              <a:path w="3759200" h="2032000">
                <a:moveTo>
                  <a:pt x="101600" y="0"/>
                </a:moveTo>
                <a:lnTo>
                  <a:pt x="3657600" y="0"/>
                </a:lnTo>
                <a:cubicBezTo>
                  <a:pt x="3713675" y="0"/>
                  <a:pt x="3759200" y="45525"/>
                  <a:pt x="3759200" y="101600"/>
                </a:cubicBezTo>
                <a:lnTo>
                  <a:pt x="3759200" y="1930400"/>
                </a:lnTo>
                <a:cubicBezTo>
                  <a:pt x="3759200" y="1986475"/>
                  <a:pt x="3713675" y="2032000"/>
                  <a:pt x="3657600" y="2032000"/>
                </a:cubicBezTo>
                <a:lnTo>
                  <a:pt x="101600" y="2032000"/>
                </a:lnTo>
                <a:cubicBezTo>
                  <a:pt x="45525" y="2032000"/>
                  <a:pt x="0" y="1986475"/>
                  <a:pt x="0" y="1930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9EAE9A">
              <a:alpha val="20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1946275" y="2032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09563" y="154781"/>
                </a:moveTo>
                <a:cubicBezTo>
                  <a:pt x="309563" y="188937"/>
                  <a:pt x="298475" y="220489"/>
                  <a:pt x="279797" y="246087"/>
                </a:cubicBezTo>
                <a:lnTo>
                  <a:pt x="374005" y="340370"/>
                </a:lnTo>
                <a:cubicBezTo>
                  <a:pt x="383307" y="349672"/>
                  <a:pt x="383307" y="364778"/>
                  <a:pt x="374005" y="374079"/>
                </a:cubicBezTo>
                <a:cubicBezTo>
                  <a:pt x="364703" y="383381"/>
                  <a:pt x="349597" y="383381"/>
                  <a:pt x="340296" y="374079"/>
                </a:cubicBezTo>
                <a:lnTo>
                  <a:pt x="246087" y="279797"/>
                </a:lnTo>
                <a:cubicBezTo>
                  <a:pt x="220489" y="298475"/>
                  <a:pt x="188937" y="309563"/>
                  <a:pt x="154781" y="309563"/>
                </a:cubicBezTo>
                <a:cubicBezTo>
                  <a:pt x="69279" y="309563"/>
                  <a:pt x="0" y="240283"/>
                  <a:pt x="0" y="154781"/>
                </a:cubicBezTo>
                <a:cubicBezTo>
                  <a:pt x="0" y="69279"/>
                  <a:pt x="69279" y="0"/>
                  <a:pt x="154781" y="0"/>
                </a:cubicBezTo>
                <a:cubicBezTo>
                  <a:pt x="240283" y="0"/>
                  <a:pt x="309563" y="69279"/>
                  <a:pt x="309563" y="154781"/>
                </a:cubicBezTo>
                <a:close/>
                <a:moveTo>
                  <a:pt x="154781" y="83344"/>
                </a:moveTo>
                <a:cubicBezTo>
                  <a:pt x="144884" y="83344"/>
                  <a:pt x="136922" y="91306"/>
                  <a:pt x="136922" y="101203"/>
                </a:cubicBezTo>
                <a:lnTo>
                  <a:pt x="136922" y="136922"/>
                </a:lnTo>
                <a:lnTo>
                  <a:pt x="101203" y="136922"/>
                </a:lnTo>
                <a:cubicBezTo>
                  <a:pt x="91306" y="136922"/>
                  <a:pt x="83344" y="144884"/>
                  <a:pt x="83344" y="154781"/>
                </a:cubicBezTo>
                <a:cubicBezTo>
                  <a:pt x="83344" y="164678"/>
                  <a:pt x="91306" y="172641"/>
                  <a:pt x="101203" y="172641"/>
                </a:cubicBezTo>
                <a:lnTo>
                  <a:pt x="136922" y="172641"/>
                </a:lnTo>
                <a:lnTo>
                  <a:pt x="136922" y="208359"/>
                </a:lnTo>
                <a:cubicBezTo>
                  <a:pt x="136922" y="218256"/>
                  <a:pt x="144884" y="226219"/>
                  <a:pt x="154781" y="226219"/>
                </a:cubicBezTo>
                <a:cubicBezTo>
                  <a:pt x="164678" y="226219"/>
                  <a:pt x="172641" y="218256"/>
                  <a:pt x="172641" y="208359"/>
                </a:cubicBezTo>
                <a:lnTo>
                  <a:pt x="172641" y="172641"/>
                </a:lnTo>
                <a:lnTo>
                  <a:pt x="208359" y="172641"/>
                </a:lnTo>
                <a:cubicBezTo>
                  <a:pt x="218256" y="172641"/>
                  <a:pt x="226219" y="164678"/>
                  <a:pt x="226219" y="154781"/>
                </a:cubicBezTo>
                <a:cubicBezTo>
                  <a:pt x="226219" y="144884"/>
                  <a:pt x="218256" y="136922"/>
                  <a:pt x="208359" y="136922"/>
                </a:cubicBezTo>
                <a:lnTo>
                  <a:pt x="172641" y="136922"/>
                </a:lnTo>
                <a:lnTo>
                  <a:pt x="172641" y="101203"/>
                </a:lnTo>
                <a:cubicBezTo>
                  <a:pt x="172641" y="91306"/>
                  <a:pt x="164678" y="83344"/>
                  <a:pt x="154781" y="83344"/>
                </a:cubicBezTo>
                <a:close/>
              </a:path>
            </a:pathLst>
          </a:custGeom>
          <a:solidFill>
            <a:srgbClr val="6B8E67"/>
          </a:solidFill>
          <a:ln/>
        </p:spPr>
      </p:sp>
      <p:sp>
        <p:nvSpPr>
          <p:cNvPr id="7" name="Text 4"/>
          <p:cNvSpPr/>
          <p:nvPr/>
        </p:nvSpPr>
        <p:spPr>
          <a:xfrm>
            <a:off x="757714" y="2540000"/>
            <a:ext cx="2755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🔍 Image Classification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04800" y="2844800"/>
            <a:ext cx="3657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Automatically detects imaging modality.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216400" y="1524000"/>
            <a:ext cx="3759200" cy="2032000"/>
          </a:xfrm>
          <a:custGeom>
            <a:avLst/>
            <a:gdLst/>
            <a:ahLst/>
            <a:cxnLst/>
            <a:rect l="l" t="t" r="r" b="b"/>
            <a:pathLst>
              <a:path w="3759200" h="2032000">
                <a:moveTo>
                  <a:pt x="101600" y="0"/>
                </a:moveTo>
                <a:lnTo>
                  <a:pt x="3657600" y="0"/>
                </a:lnTo>
                <a:cubicBezTo>
                  <a:pt x="3713675" y="0"/>
                  <a:pt x="3759200" y="45525"/>
                  <a:pt x="3759200" y="101600"/>
                </a:cubicBezTo>
                <a:lnTo>
                  <a:pt x="3759200" y="1930400"/>
                </a:lnTo>
                <a:cubicBezTo>
                  <a:pt x="3759200" y="1986475"/>
                  <a:pt x="3713675" y="2032000"/>
                  <a:pt x="3657600" y="2032000"/>
                </a:cubicBezTo>
                <a:lnTo>
                  <a:pt x="101600" y="2032000"/>
                </a:lnTo>
                <a:cubicBezTo>
                  <a:pt x="45525" y="2032000"/>
                  <a:pt x="0" y="1986475"/>
                  <a:pt x="0" y="1930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A9B9C">
              <a:alpha val="20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5908675" y="2032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0" y="47625"/>
                </a:moveTo>
                <a:cubicBezTo>
                  <a:pt x="0" y="34454"/>
                  <a:pt x="10641" y="23812"/>
                  <a:pt x="23812" y="23812"/>
                </a:cubicBezTo>
                <a:lnTo>
                  <a:pt x="357188" y="23812"/>
                </a:lnTo>
                <a:cubicBezTo>
                  <a:pt x="370359" y="23812"/>
                  <a:pt x="381000" y="34454"/>
                  <a:pt x="381000" y="47625"/>
                </a:cubicBezTo>
                <a:cubicBezTo>
                  <a:pt x="381000" y="60796"/>
                  <a:pt x="370359" y="71438"/>
                  <a:pt x="357188" y="71438"/>
                </a:cubicBezTo>
                <a:lnTo>
                  <a:pt x="357188" y="309563"/>
                </a:lnTo>
                <a:cubicBezTo>
                  <a:pt x="370359" y="309563"/>
                  <a:pt x="381000" y="320204"/>
                  <a:pt x="381000" y="333375"/>
                </a:cubicBezTo>
                <a:cubicBezTo>
                  <a:pt x="381000" y="346546"/>
                  <a:pt x="370359" y="357188"/>
                  <a:pt x="357188" y="357188"/>
                </a:cubicBezTo>
                <a:lnTo>
                  <a:pt x="23812" y="357188"/>
                </a:lnTo>
                <a:cubicBezTo>
                  <a:pt x="10641" y="357188"/>
                  <a:pt x="0" y="346546"/>
                  <a:pt x="0" y="333375"/>
                </a:cubicBezTo>
                <a:cubicBezTo>
                  <a:pt x="0" y="320204"/>
                  <a:pt x="10641" y="309563"/>
                  <a:pt x="23812" y="309563"/>
                </a:cubicBezTo>
                <a:lnTo>
                  <a:pt x="23812" y="71438"/>
                </a:lnTo>
                <a:cubicBezTo>
                  <a:pt x="10641" y="71438"/>
                  <a:pt x="0" y="60796"/>
                  <a:pt x="0" y="47625"/>
                </a:cubicBezTo>
                <a:close/>
                <a:moveTo>
                  <a:pt x="208359" y="89297"/>
                </a:moveTo>
                <a:cubicBezTo>
                  <a:pt x="208359" y="79400"/>
                  <a:pt x="200397" y="71438"/>
                  <a:pt x="190500" y="71438"/>
                </a:cubicBezTo>
                <a:cubicBezTo>
                  <a:pt x="180603" y="71438"/>
                  <a:pt x="172641" y="79400"/>
                  <a:pt x="172641" y="89297"/>
                </a:cubicBezTo>
                <a:lnTo>
                  <a:pt x="172641" y="101203"/>
                </a:lnTo>
                <a:lnTo>
                  <a:pt x="125016" y="101203"/>
                </a:lnTo>
                <a:cubicBezTo>
                  <a:pt x="115119" y="101203"/>
                  <a:pt x="107156" y="109165"/>
                  <a:pt x="107156" y="119063"/>
                </a:cubicBezTo>
                <a:cubicBezTo>
                  <a:pt x="107156" y="128960"/>
                  <a:pt x="115119" y="136922"/>
                  <a:pt x="125016" y="136922"/>
                </a:cubicBezTo>
                <a:lnTo>
                  <a:pt x="172641" y="136922"/>
                </a:lnTo>
                <a:lnTo>
                  <a:pt x="172641" y="172641"/>
                </a:lnTo>
                <a:lnTo>
                  <a:pt x="113109" y="172641"/>
                </a:lnTo>
                <a:cubicBezTo>
                  <a:pt x="103212" y="172641"/>
                  <a:pt x="95250" y="180603"/>
                  <a:pt x="95250" y="190500"/>
                </a:cubicBezTo>
                <a:cubicBezTo>
                  <a:pt x="95250" y="200397"/>
                  <a:pt x="103212" y="208359"/>
                  <a:pt x="113109" y="208359"/>
                </a:cubicBezTo>
                <a:lnTo>
                  <a:pt x="172641" y="208359"/>
                </a:lnTo>
                <a:lnTo>
                  <a:pt x="172641" y="244078"/>
                </a:lnTo>
                <a:lnTo>
                  <a:pt x="125016" y="244078"/>
                </a:lnTo>
                <a:cubicBezTo>
                  <a:pt x="115119" y="244078"/>
                  <a:pt x="107156" y="252040"/>
                  <a:pt x="107156" y="261938"/>
                </a:cubicBezTo>
                <a:cubicBezTo>
                  <a:pt x="107156" y="271835"/>
                  <a:pt x="115119" y="279797"/>
                  <a:pt x="125016" y="279797"/>
                </a:cubicBezTo>
                <a:lnTo>
                  <a:pt x="172641" y="279797"/>
                </a:lnTo>
                <a:lnTo>
                  <a:pt x="172641" y="291703"/>
                </a:lnTo>
                <a:cubicBezTo>
                  <a:pt x="172641" y="301600"/>
                  <a:pt x="180603" y="309563"/>
                  <a:pt x="190500" y="309563"/>
                </a:cubicBezTo>
                <a:cubicBezTo>
                  <a:pt x="200397" y="309563"/>
                  <a:pt x="208359" y="301600"/>
                  <a:pt x="208359" y="291703"/>
                </a:cubicBezTo>
                <a:lnTo>
                  <a:pt x="208359" y="279797"/>
                </a:lnTo>
                <a:lnTo>
                  <a:pt x="255984" y="279797"/>
                </a:lnTo>
                <a:cubicBezTo>
                  <a:pt x="265881" y="279797"/>
                  <a:pt x="273844" y="271835"/>
                  <a:pt x="273844" y="261938"/>
                </a:cubicBezTo>
                <a:cubicBezTo>
                  <a:pt x="273844" y="252040"/>
                  <a:pt x="265881" y="244078"/>
                  <a:pt x="255984" y="244078"/>
                </a:cubicBezTo>
                <a:lnTo>
                  <a:pt x="208359" y="244078"/>
                </a:lnTo>
                <a:lnTo>
                  <a:pt x="208359" y="208359"/>
                </a:lnTo>
                <a:lnTo>
                  <a:pt x="267891" y="208359"/>
                </a:lnTo>
                <a:cubicBezTo>
                  <a:pt x="277788" y="208359"/>
                  <a:pt x="285750" y="200397"/>
                  <a:pt x="285750" y="190500"/>
                </a:cubicBezTo>
                <a:cubicBezTo>
                  <a:pt x="285750" y="180603"/>
                  <a:pt x="277788" y="172641"/>
                  <a:pt x="267891" y="172641"/>
                </a:cubicBezTo>
                <a:lnTo>
                  <a:pt x="208359" y="172641"/>
                </a:lnTo>
                <a:lnTo>
                  <a:pt x="208359" y="136922"/>
                </a:lnTo>
                <a:lnTo>
                  <a:pt x="255984" y="136922"/>
                </a:lnTo>
                <a:cubicBezTo>
                  <a:pt x="265881" y="136922"/>
                  <a:pt x="273844" y="128960"/>
                  <a:pt x="273844" y="119063"/>
                </a:cubicBezTo>
                <a:cubicBezTo>
                  <a:pt x="273844" y="109165"/>
                  <a:pt x="265881" y="101203"/>
                  <a:pt x="255984" y="101203"/>
                </a:cubicBezTo>
                <a:lnTo>
                  <a:pt x="208359" y="101203"/>
                </a:lnTo>
                <a:lnTo>
                  <a:pt x="208359" y="89297"/>
                </a:lnTo>
                <a:close/>
              </a:path>
            </a:pathLst>
          </a:custGeom>
          <a:solidFill>
            <a:srgbClr val="6B8E67"/>
          </a:solidFill>
          <a:ln/>
        </p:spPr>
      </p:sp>
      <p:sp>
        <p:nvSpPr>
          <p:cNvPr id="11" name="Text 8"/>
          <p:cNvSpPr/>
          <p:nvPr/>
        </p:nvSpPr>
        <p:spPr>
          <a:xfrm>
            <a:off x="4999514" y="2540000"/>
            <a:ext cx="2197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🩻 X-ray Analysis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386580" y="2844800"/>
            <a:ext cx="3416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Generates findings &amp; detailed report.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178800" y="1524000"/>
            <a:ext cx="3759200" cy="2032000"/>
          </a:xfrm>
          <a:custGeom>
            <a:avLst/>
            <a:gdLst/>
            <a:ahLst/>
            <a:cxnLst/>
            <a:rect l="l" t="t" r="r" b="b"/>
            <a:pathLst>
              <a:path w="3759200" h="2032000">
                <a:moveTo>
                  <a:pt x="101600" y="0"/>
                </a:moveTo>
                <a:lnTo>
                  <a:pt x="3657600" y="0"/>
                </a:lnTo>
                <a:cubicBezTo>
                  <a:pt x="3713675" y="0"/>
                  <a:pt x="3759200" y="45525"/>
                  <a:pt x="3759200" y="101600"/>
                </a:cubicBezTo>
                <a:lnTo>
                  <a:pt x="3759200" y="1930400"/>
                </a:lnTo>
                <a:cubicBezTo>
                  <a:pt x="3759200" y="1986475"/>
                  <a:pt x="3713675" y="2032000"/>
                  <a:pt x="3657600" y="2032000"/>
                </a:cubicBezTo>
                <a:lnTo>
                  <a:pt x="101600" y="2032000"/>
                </a:lnTo>
                <a:cubicBezTo>
                  <a:pt x="45525" y="2032000"/>
                  <a:pt x="0" y="1986475"/>
                  <a:pt x="0" y="1930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C89F83">
              <a:alpha val="20000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9871075" y="2032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73013" y="3870"/>
                </a:moveTo>
                <a:cubicBezTo>
                  <a:pt x="184100" y="-1265"/>
                  <a:pt x="196900" y="-1265"/>
                  <a:pt x="207987" y="3870"/>
                </a:cubicBezTo>
                <a:lnTo>
                  <a:pt x="370656" y="79028"/>
                </a:lnTo>
                <a:cubicBezTo>
                  <a:pt x="376982" y="81930"/>
                  <a:pt x="381000" y="88255"/>
                  <a:pt x="381000" y="95250"/>
                </a:cubicBezTo>
                <a:cubicBezTo>
                  <a:pt x="381000" y="102245"/>
                  <a:pt x="376982" y="108570"/>
                  <a:pt x="370656" y="111472"/>
                </a:cubicBezTo>
                <a:lnTo>
                  <a:pt x="207987" y="186630"/>
                </a:lnTo>
                <a:cubicBezTo>
                  <a:pt x="196900" y="191765"/>
                  <a:pt x="184100" y="191765"/>
                  <a:pt x="173013" y="186630"/>
                </a:cubicBezTo>
                <a:lnTo>
                  <a:pt x="10344" y="111472"/>
                </a:lnTo>
                <a:cubicBezTo>
                  <a:pt x="4018" y="108496"/>
                  <a:pt x="0" y="102171"/>
                  <a:pt x="0" y="95250"/>
                </a:cubicBezTo>
                <a:cubicBezTo>
                  <a:pt x="0" y="88329"/>
                  <a:pt x="4018" y="81930"/>
                  <a:pt x="10344" y="79028"/>
                </a:cubicBezTo>
                <a:lnTo>
                  <a:pt x="173013" y="3870"/>
                </a:lnTo>
                <a:close/>
                <a:moveTo>
                  <a:pt x="35793" y="162520"/>
                </a:moveTo>
                <a:lnTo>
                  <a:pt x="158055" y="219001"/>
                </a:lnTo>
                <a:cubicBezTo>
                  <a:pt x="178668" y="228526"/>
                  <a:pt x="202406" y="228526"/>
                  <a:pt x="223019" y="219001"/>
                </a:cubicBezTo>
                <a:lnTo>
                  <a:pt x="345281" y="162520"/>
                </a:lnTo>
                <a:lnTo>
                  <a:pt x="370656" y="174278"/>
                </a:lnTo>
                <a:cubicBezTo>
                  <a:pt x="376982" y="177180"/>
                  <a:pt x="381000" y="183505"/>
                  <a:pt x="381000" y="190500"/>
                </a:cubicBezTo>
                <a:cubicBezTo>
                  <a:pt x="381000" y="197495"/>
                  <a:pt x="376982" y="203820"/>
                  <a:pt x="370656" y="206722"/>
                </a:cubicBezTo>
                <a:lnTo>
                  <a:pt x="207987" y="281880"/>
                </a:lnTo>
                <a:cubicBezTo>
                  <a:pt x="196900" y="287015"/>
                  <a:pt x="184100" y="287015"/>
                  <a:pt x="173013" y="281880"/>
                </a:cubicBezTo>
                <a:lnTo>
                  <a:pt x="10344" y="206722"/>
                </a:lnTo>
                <a:cubicBezTo>
                  <a:pt x="4018" y="203746"/>
                  <a:pt x="0" y="197421"/>
                  <a:pt x="0" y="190500"/>
                </a:cubicBezTo>
                <a:cubicBezTo>
                  <a:pt x="0" y="183579"/>
                  <a:pt x="4018" y="177180"/>
                  <a:pt x="10344" y="174278"/>
                </a:cubicBezTo>
                <a:lnTo>
                  <a:pt x="35719" y="162520"/>
                </a:lnTo>
                <a:close/>
                <a:moveTo>
                  <a:pt x="10344" y="269528"/>
                </a:moveTo>
                <a:lnTo>
                  <a:pt x="35719" y="257770"/>
                </a:lnTo>
                <a:lnTo>
                  <a:pt x="157981" y="314251"/>
                </a:lnTo>
                <a:cubicBezTo>
                  <a:pt x="178594" y="323776"/>
                  <a:pt x="202332" y="323776"/>
                  <a:pt x="222945" y="314251"/>
                </a:cubicBezTo>
                <a:lnTo>
                  <a:pt x="345207" y="257770"/>
                </a:lnTo>
                <a:lnTo>
                  <a:pt x="370582" y="269528"/>
                </a:lnTo>
                <a:cubicBezTo>
                  <a:pt x="376907" y="272430"/>
                  <a:pt x="380926" y="278755"/>
                  <a:pt x="380926" y="285750"/>
                </a:cubicBezTo>
                <a:cubicBezTo>
                  <a:pt x="380926" y="292745"/>
                  <a:pt x="376907" y="299070"/>
                  <a:pt x="370582" y="301972"/>
                </a:cubicBezTo>
                <a:lnTo>
                  <a:pt x="207913" y="377130"/>
                </a:lnTo>
                <a:cubicBezTo>
                  <a:pt x="196825" y="382265"/>
                  <a:pt x="184026" y="382265"/>
                  <a:pt x="172938" y="377130"/>
                </a:cubicBezTo>
                <a:lnTo>
                  <a:pt x="10344" y="301972"/>
                </a:lnTo>
                <a:cubicBezTo>
                  <a:pt x="4018" y="298996"/>
                  <a:pt x="0" y="292671"/>
                  <a:pt x="0" y="285750"/>
                </a:cubicBezTo>
                <a:cubicBezTo>
                  <a:pt x="0" y="278829"/>
                  <a:pt x="4018" y="272430"/>
                  <a:pt x="10344" y="269528"/>
                </a:cubicBezTo>
                <a:close/>
              </a:path>
            </a:pathLst>
          </a:custGeom>
          <a:solidFill>
            <a:srgbClr val="6B8E67"/>
          </a:solidFill>
          <a:ln/>
        </p:spPr>
      </p:sp>
      <p:sp>
        <p:nvSpPr>
          <p:cNvPr id="15" name="Text 12"/>
          <p:cNvSpPr/>
          <p:nvPr/>
        </p:nvSpPr>
        <p:spPr>
          <a:xfrm>
            <a:off x="8846503" y="2540000"/>
            <a:ext cx="2425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🔬 CT Scan Analysis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424228" y="2844800"/>
            <a:ext cx="3263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Provides preliminary interpretation.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254000" y="3759200"/>
            <a:ext cx="3759200" cy="2032000"/>
          </a:xfrm>
          <a:custGeom>
            <a:avLst/>
            <a:gdLst/>
            <a:ahLst/>
            <a:cxnLst/>
            <a:rect l="l" t="t" r="r" b="b"/>
            <a:pathLst>
              <a:path w="3759200" h="2032000">
                <a:moveTo>
                  <a:pt x="101600" y="0"/>
                </a:moveTo>
                <a:lnTo>
                  <a:pt x="3657600" y="0"/>
                </a:lnTo>
                <a:cubicBezTo>
                  <a:pt x="3713675" y="0"/>
                  <a:pt x="3759200" y="45525"/>
                  <a:pt x="3759200" y="101600"/>
                </a:cubicBezTo>
                <a:lnTo>
                  <a:pt x="3759200" y="1930400"/>
                </a:lnTo>
                <a:cubicBezTo>
                  <a:pt x="3759200" y="1986475"/>
                  <a:pt x="3713675" y="2032000"/>
                  <a:pt x="3657600" y="2032000"/>
                </a:cubicBezTo>
                <a:lnTo>
                  <a:pt x="101600" y="2032000"/>
                </a:lnTo>
                <a:cubicBezTo>
                  <a:pt x="45525" y="2032000"/>
                  <a:pt x="0" y="1986475"/>
                  <a:pt x="0" y="1930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C89F83">
              <a:alpha val="20000"/>
            </a:srgbClr>
          </a:solidFill>
          <a:ln/>
        </p:spPr>
      </p:sp>
      <p:sp>
        <p:nvSpPr>
          <p:cNvPr id="18" name="Shape 15"/>
          <p:cNvSpPr/>
          <p:nvPr/>
        </p:nvSpPr>
        <p:spPr>
          <a:xfrm>
            <a:off x="1946275" y="42672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89297" y="41672"/>
                </a:moveTo>
                <a:cubicBezTo>
                  <a:pt x="89297" y="18678"/>
                  <a:pt x="107975" y="0"/>
                  <a:pt x="130969" y="0"/>
                </a:cubicBezTo>
                <a:lnTo>
                  <a:pt x="148828" y="0"/>
                </a:lnTo>
                <a:cubicBezTo>
                  <a:pt x="161999" y="0"/>
                  <a:pt x="172641" y="10641"/>
                  <a:pt x="172641" y="23812"/>
                </a:cubicBezTo>
                <a:lnTo>
                  <a:pt x="172641" y="357188"/>
                </a:lnTo>
                <a:cubicBezTo>
                  <a:pt x="172641" y="370359"/>
                  <a:pt x="161999" y="381000"/>
                  <a:pt x="148828" y="381000"/>
                </a:cubicBezTo>
                <a:lnTo>
                  <a:pt x="125016" y="381000"/>
                </a:lnTo>
                <a:cubicBezTo>
                  <a:pt x="102840" y="381000"/>
                  <a:pt x="84162" y="365820"/>
                  <a:pt x="78879" y="345281"/>
                </a:cubicBezTo>
                <a:cubicBezTo>
                  <a:pt x="78358" y="345281"/>
                  <a:pt x="77912" y="345281"/>
                  <a:pt x="77391" y="345281"/>
                </a:cubicBezTo>
                <a:cubicBezTo>
                  <a:pt x="44500" y="345281"/>
                  <a:pt x="17859" y="318641"/>
                  <a:pt x="17859" y="285750"/>
                </a:cubicBezTo>
                <a:cubicBezTo>
                  <a:pt x="17859" y="272355"/>
                  <a:pt x="22324" y="260003"/>
                  <a:pt x="29766" y="250031"/>
                </a:cubicBezTo>
                <a:cubicBezTo>
                  <a:pt x="15329" y="239167"/>
                  <a:pt x="5953" y="221903"/>
                  <a:pt x="5953" y="202406"/>
                </a:cubicBezTo>
                <a:cubicBezTo>
                  <a:pt x="5953" y="179412"/>
                  <a:pt x="19050" y="159395"/>
                  <a:pt x="38100" y="149498"/>
                </a:cubicBezTo>
                <a:cubicBezTo>
                  <a:pt x="32817" y="140568"/>
                  <a:pt x="29766" y="130150"/>
                  <a:pt x="29766" y="119063"/>
                </a:cubicBezTo>
                <a:cubicBezTo>
                  <a:pt x="29766" y="86171"/>
                  <a:pt x="56406" y="59531"/>
                  <a:pt x="89297" y="59531"/>
                </a:cubicBezTo>
                <a:lnTo>
                  <a:pt x="89297" y="41672"/>
                </a:lnTo>
                <a:close/>
                <a:moveTo>
                  <a:pt x="291703" y="41672"/>
                </a:moveTo>
                <a:lnTo>
                  <a:pt x="291703" y="59531"/>
                </a:lnTo>
                <a:cubicBezTo>
                  <a:pt x="324594" y="59531"/>
                  <a:pt x="351234" y="86171"/>
                  <a:pt x="351234" y="119063"/>
                </a:cubicBezTo>
                <a:cubicBezTo>
                  <a:pt x="351234" y="130225"/>
                  <a:pt x="348183" y="140643"/>
                  <a:pt x="342900" y="149498"/>
                </a:cubicBezTo>
                <a:cubicBezTo>
                  <a:pt x="362024" y="159395"/>
                  <a:pt x="375047" y="179338"/>
                  <a:pt x="375047" y="202406"/>
                </a:cubicBezTo>
                <a:cubicBezTo>
                  <a:pt x="375047" y="221903"/>
                  <a:pt x="365671" y="239167"/>
                  <a:pt x="351234" y="250031"/>
                </a:cubicBezTo>
                <a:cubicBezTo>
                  <a:pt x="358676" y="260003"/>
                  <a:pt x="363141" y="272355"/>
                  <a:pt x="363141" y="285750"/>
                </a:cubicBezTo>
                <a:cubicBezTo>
                  <a:pt x="363141" y="318641"/>
                  <a:pt x="336500" y="345281"/>
                  <a:pt x="303609" y="345281"/>
                </a:cubicBezTo>
                <a:cubicBezTo>
                  <a:pt x="303088" y="345281"/>
                  <a:pt x="302642" y="345281"/>
                  <a:pt x="302121" y="345281"/>
                </a:cubicBezTo>
                <a:cubicBezTo>
                  <a:pt x="296838" y="365820"/>
                  <a:pt x="278160" y="381000"/>
                  <a:pt x="255984" y="381000"/>
                </a:cubicBezTo>
                <a:lnTo>
                  <a:pt x="232172" y="381000"/>
                </a:lnTo>
                <a:cubicBezTo>
                  <a:pt x="219001" y="381000"/>
                  <a:pt x="208359" y="370359"/>
                  <a:pt x="208359" y="357188"/>
                </a:cubicBezTo>
                <a:lnTo>
                  <a:pt x="208359" y="23812"/>
                </a:lnTo>
                <a:cubicBezTo>
                  <a:pt x="208359" y="10641"/>
                  <a:pt x="219001" y="0"/>
                  <a:pt x="232172" y="0"/>
                </a:cubicBezTo>
                <a:lnTo>
                  <a:pt x="250031" y="0"/>
                </a:lnTo>
                <a:cubicBezTo>
                  <a:pt x="273025" y="0"/>
                  <a:pt x="291703" y="18678"/>
                  <a:pt x="291703" y="41672"/>
                </a:cubicBezTo>
                <a:close/>
              </a:path>
            </a:pathLst>
          </a:custGeom>
          <a:solidFill>
            <a:srgbClr val="6B8E67"/>
          </a:solidFill>
          <a:ln/>
        </p:spPr>
      </p:sp>
      <p:sp>
        <p:nvSpPr>
          <p:cNvPr id="19" name="Text 16"/>
          <p:cNvSpPr/>
          <p:nvPr/>
        </p:nvSpPr>
        <p:spPr>
          <a:xfrm>
            <a:off x="1098868" y="4775200"/>
            <a:ext cx="2070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🧠 MRI Analysis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564356" y="5080000"/>
            <a:ext cx="3136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Offers sequence insights &amp; notes.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4216400" y="3759200"/>
            <a:ext cx="3759200" cy="2032000"/>
          </a:xfrm>
          <a:custGeom>
            <a:avLst/>
            <a:gdLst/>
            <a:ahLst/>
            <a:cxnLst/>
            <a:rect l="l" t="t" r="r" b="b"/>
            <a:pathLst>
              <a:path w="3759200" h="2032000">
                <a:moveTo>
                  <a:pt x="101600" y="0"/>
                </a:moveTo>
                <a:lnTo>
                  <a:pt x="3657600" y="0"/>
                </a:lnTo>
                <a:cubicBezTo>
                  <a:pt x="3713675" y="0"/>
                  <a:pt x="3759200" y="45525"/>
                  <a:pt x="3759200" y="101600"/>
                </a:cubicBezTo>
                <a:lnTo>
                  <a:pt x="3759200" y="1930400"/>
                </a:lnTo>
                <a:cubicBezTo>
                  <a:pt x="3759200" y="1986475"/>
                  <a:pt x="3713675" y="2032000"/>
                  <a:pt x="3657600" y="2032000"/>
                </a:cubicBezTo>
                <a:lnTo>
                  <a:pt x="101600" y="2032000"/>
                </a:lnTo>
                <a:cubicBezTo>
                  <a:pt x="45525" y="2032000"/>
                  <a:pt x="0" y="1986475"/>
                  <a:pt x="0" y="1930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A9B9C">
              <a:alpha val="20000"/>
            </a:srgbClr>
          </a:solidFill>
          <a:ln/>
        </p:spPr>
      </p:sp>
      <p:sp>
        <p:nvSpPr>
          <p:cNvPr id="22" name="Shape 19"/>
          <p:cNvSpPr/>
          <p:nvPr/>
        </p:nvSpPr>
        <p:spPr>
          <a:xfrm>
            <a:off x="5908675" y="42672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80293"/>
                </a:moveTo>
                <a:lnTo>
                  <a:pt x="179338" y="64815"/>
                </a:lnTo>
                <a:cubicBezTo>
                  <a:pt x="160734" y="39067"/>
                  <a:pt x="130894" y="23812"/>
                  <a:pt x="99045" y="23812"/>
                </a:cubicBezTo>
                <a:cubicBezTo>
                  <a:pt x="44351" y="23812"/>
                  <a:pt x="0" y="68163"/>
                  <a:pt x="0" y="122858"/>
                </a:cubicBezTo>
                <a:lnTo>
                  <a:pt x="0" y="124792"/>
                </a:lnTo>
                <a:cubicBezTo>
                  <a:pt x="0" y="142354"/>
                  <a:pt x="4614" y="160511"/>
                  <a:pt x="12353" y="178594"/>
                </a:cubicBezTo>
                <a:lnTo>
                  <a:pt x="91232" y="178594"/>
                </a:lnTo>
                <a:cubicBezTo>
                  <a:pt x="93613" y="178594"/>
                  <a:pt x="95771" y="177180"/>
                  <a:pt x="96738" y="174947"/>
                </a:cubicBezTo>
                <a:lnTo>
                  <a:pt x="120402" y="118170"/>
                </a:lnTo>
                <a:cubicBezTo>
                  <a:pt x="123155" y="111621"/>
                  <a:pt x="129555" y="107305"/>
                  <a:pt x="136624" y="107156"/>
                </a:cubicBezTo>
                <a:cubicBezTo>
                  <a:pt x="143694" y="107007"/>
                  <a:pt x="150242" y="111175"/>
                  <a:pt x="153144" y="117649"/>
                </a:cubicBezTo>
                <a:lnTo>
                  <a:pt x="191319" y="202406"/>
                </a:lnTo>
                <a:lnTo>
                  <a:pt x="222126" y="140791"/>
                </a:lnTo>
                <a:cubicBezTo>
                  <a:pt x="225177" y="134764"/>
                  <a:pt x="231353" y="130894"/>
                  <a:pt x="238125" y="130894"/>
                </a:cubicBezTo>
                <a:cubicBezTo>
                  <a:pt x="244897" y="130894"/>
                  <a:pt x="251073" y="134689"/>
                  <a:pt x="254124" y="140791"/>
                </a:cubicBezTo>
                <a:lnTo>
                  <a:pt x="271388" y="175245"/>
                </a:lnTo>
                <a:cubicBezTo>
                  <a:pt x="272430" y="177254"/>
                  <a:pt x="274439" y="178519"/>
                  <a:pt x="276746" y="178519"/>
                </a:cubicBezTo>
                <a:lnTo>
                  <a:pt x="368722" y="178519"/>
                </a:lnTo>
                <a:cubicBezTo>
                  <a:pt x="376535" y="160437"/>
                  <a:pt x="381074" y="142280"/>
                  <a:pt x="381074" y="124718"/>
                </a:cubicBezTo>
                <a:lnTo>
                  <a:pt x="381074" y="122783"/>
                </a:lnTo>
                <a:cubicBezTo>
                  <a:pt x="381000" y="68163"/>
                  <a:pt x="336649" y="23812"/>
                  <a:pt x="281955" y="23812"/>
                </a:cubicBezTo>
                <a:cubicBezTo>
                  <a:pt x="250180" y="23812"/>
                  <a:pt x="220266" y="39067"/>
                  <a:pt x="201662" y="64815"/>
                </a:cubicBezTo>
                <a:lnTo>
                  <a:pt x="190500" y="80218"/>
                </a:lnTo>
                <a:close/>
                <a:moveTo>
                  <a:pt x="349448" y="214313"/>
                </a:moveTo>
                <a:lnTo>
                  <a:pt x="276671" y="214313"/>
                </a:lnTo>
                <a:cubicBezTo>
                  <a:pt x="260896" y="214313"/>
                  <a:pt x="246459" y="205383"/>
                  <a:pt x="239390" y="191244"/>
                </a:cubicBezTo>
                <a:lnTo>
                  <a:pt x="238125" y="188714"/>
                </a:lnTo>
                <a:lnTo>
                  <a:pt x="206499" y="252040"/>
                </a:lnTo>
                <a:cubicBezTo>
                  <a:pt x="203448" y="258217"/>
                  <a:pt x="197048" y="262086"/>
                  <a:pt x="190128" y="261938"/>
                </a:cubicBezTo>
                <a:cubicBezTo>
                  <a:pt x="183207" y="261789"/>
                  <a:pt x="177031" y="257696"/>
                  <a:pt x="174203" y="251445"/>
                </a:cubicBezTo>
                <a:lnTo>
                  <a:pt x="137517" y="169962"/>
                </a:lnTo>
                <a:lnTo>
                  <a:pt x="129704" y="188714"/>
                </a:lnTo>
                <a:cubicBezTo>
                  <a:pt x="123230" y="204267"/>
                  <a:pt x="108049" y="214387"/>
                  <a:pt x="91232" y="214387"/>
                </a:cubicBezTo>
                <a:lnTo>
                  <a:pt x="31552" y="214387"/>
                </a:lnTo>
                <a:cubicBezTo>
                  <a:pt x="66675" y="269304"/>
                  <a:pt x="123081" y="319832"/>
                  <a:pt x="158353" y="346770"/>
                </a:cubicBezTo>
                <a:cubicBezTo>
                  <a:pt x="167580" y="353764"/>
                  <a:pt x="178891" y="357262"/>
                  <a:pt x="190426" y="357262"/>
                </a:cubicBezTo>
                <a:cubicBezTo>
                  <a:pt x="201960" y="357262"/>
                  <a:pt x="213345" y="353839"/>
                  <a:pt x="222498" y="346770"/>
                </a:cubicBezTo>
                <a:cubicBezTo>
                  <a:pt x="257919" y="319757"/>
                  <a:pt x="314325" y="269230"/>
                  <a:pt x="349448" y="214313"/>
                </a:cubicBezTo>
                <a:close/>
              </a:path>
            </a:pathLst>
          </a:custGeom>
          <a:solidFill>
            <a:srgbClr val="6B8E67"/>
          </a:solidFill>
          <a:ln/>
        </p:spPr>
      </p:sp>
      <p:sp>
        <p:nvSpPr>
          <p:cNvPr id="23" name="Text 20"/>
          <p:cNvSpPr/>
          <p:nvPr/>
        </p:nvSpPr>
        <p:spPr>
          <a:xfrm>
            <a:off x="4727416" y="4775200"/>
            <a:ext cx="2743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🔊 Ultrasound Analysis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4505801" y="5080000"/>
            <a:ext cx="3175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Delivers echo-based observations.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8178800" y="3759200"/>
            <a:ext cx="3759200" cy="2032000"/>
          </a:xfrm>
          <a:custGeom>
            <a:avLst/>
            <a:gdLst/>
            <a:ahLst/>
            <a:cxnLst/>
            <a:rect l="l" t="t" r="r" b="b"/>
            <a:pathLst>
              <a:path w="3759200" h="2032000">
                <a:moveTo>
                  <a:pt x="101600" y="0"/>
                </a:moveTo>
                <a:lnTo>
                  <a:pt x="3657600" y="0"/>
                </a:lnTo>
                <a:cubicBezTo>
                  <a:pt x="3713675" y="0"/>
                  <a:pt x="3759200" y="45525"/>
                  <a:pt x="3759200" y="101600"/>
                </a:cubicBezTo>
                <a:lnTo>
                  <a:pt x="3759200" y="1930400"/>
                </a:lnTo>
                <a:cubicBezTo>
                  <a:pt x="3759200" y="1986475"/>
                  <a:pt x="3713675" y="2032000"/>
                  <a:pt x="3657600" y="2032000"/>
                </a:cubicBezTo>
                <a:lnTo>
                  <a:pt x="101600" y="2032000"/>
                </a:lnTo>
                <a:cubicBezTo>
                  <a:pt x="45525" y="2032000"/>
                  <a:pt x="0" y="1986475"/>
                  <a:pt x="0" y="1930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9EAE9A">
              <a:alpha val="20000"/>
            </a:srgbClr>
          </a:solidFill>
          <a:ln/>
        </p:spPr>
      </p:sp>
      <p:sp>
        <p:nvSpPr>
          <p:cNvPr id="26" name="Shape 23"/>
          <p:cNvSpPr/>
          <p:nvPr/>
        </p:nvSpPr>
        <p:spPr>
          <a:xfrm>
            <a:off x="9847263" y="42672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71810" y="0"/>
                </a:moveTo>
                <a:cubicBezTo>
                  <a:pt x="45541" y="0"/>
                  <a:pt x="24185" y="21357"/>
                  <a:pt x="24185" y="47625"/>
                </a:cubicBezTo>
                <a:lnTo>
                  <a:pt x="24185" y="333375"/>
                </a:lnTo>
                <a:cubicBezTo>
                  <a:pt x="24185" y="359643"/>
                  <a:pt x="45541" y="381000"/>
                  <a:pt x="71810" y="381000"/>
                </a:cubicBezTo>
                <a:lnTo>
                  <a:pt x="262310" y="381000"/>
                </a:lnTo>
                <a:cubicBezTo>
                  <a:pt x="288578" y="381000"/>
                  <a:pt x="309935" y="359643"/>
                  <a:pt x="309935" y="333375"/>
                </a:cubicBezTo>
                <a:lnTo>
                  <a:pt x="309935" y="261938"/>
                </a:lnTo>
                <a:lnTo>
                  <a:pt x="368052" y="261938"/>
                </a:lnTo>
                <a:lnTo>
                  <a:pt x="344984" y="285006"/>
                </a:lnTo>
                <a:cubicBezTo>
                  <a:pt x="337989" y="292001"/>
                  <a:pt x="337989" y="303312"/>
                  <a:pt x="344984" y="310232"/>
                </a:cubicBezTo>
                <a:cubicBezTo>
                  <a:pt x="351979" y="317153"/>
                  <a:pt x="363289" y="317227"/>
                  <a:pt x="370210" y="310232"/>
                </a:cubicBezTo>
                <a:lnTo>
                  <a:pt x="423788" y="256654"/>
                </a:lnTo>
                <a:cubicBezTo>
                  <a:pt x="430783" y="249659"/>
                  <a:pt x="430783" y="238348"/>
                  <a:pt x="423788" y="231428"/>
                </a:cubicBezTo>
                <a:lnTo>
                  <a:pt x="370210" y="177850"/>
                </a:lnTo>
                <a:cubicBezTo>
                  <a:pt x="363215" y="170855"/>
                  <a:pt x="351904" y="170855"/>
                  <a:pt x="344984" y="177850"/>
                </a:cubicBezTo>
                <a:cubicBezTo>
                  <a:pt x="338063" y="184845"/>
                  <a:pt x="337989" y="196155"/>
                  <a:pt x="344984" y="203076"/>
                </a:cubicBezTo>
                <a:lnTo>
                  <a:pt x="368052" y="226144"/>
                </a:lnTo>
                <a:lnTo>
                  <a:pt x="309935" y="226144"/>
                </a:lnTo>
                <a:lnTo>
                  <a:pt x="309935" y="126802"/>
                </a:lnTo>
                <a:cubicBezTo>
                  <a:pt x="309935" y="114151"/>
                  <a:pt x="304949" y="102022"/>
                  <a:pt x="296019" y="93092"/>
                </a:cubicBezTo>
                <a:lnTo>
                  <a:pt x="216694" y="13915"/>
                </a:lnTo>
                <a:cubicBezTo>
                  <a:pt x="207764" y="4986"/>
                  <a:pt x="195709" y="0"/>
                  <a:pt x="183059" y="0"/>
                </a:cubicBezTo>
                <a:lnTo>
                  <a:pt x="71810" y="0"/>
                </a:lnTo>
                <a:close/>
                <a:moveTo>
                  <a:pt x="266402" y="130969"/>
                </a:moveTo>
                <a:lnTo>
                  <a:pt x="196825" y="130969"/>
                </a:lnTo>
                <a:cubicBezTo>
                  <a:pt x="186928" y="130969"/>
                  <a:pt x="178966" y="123006"/>
                  <a:pt x="178966" y="113109"/>
                </a:cubicBezTo>
                <a:lnTo>
                  <a:pt x="178966" y="43532"/>
                </a:lnTo>
                <a:lnTo>
                  <a:pt x="266402" y="130969"/>
                </a:lnTo>
                <a:close/>
                <a:moveTo>
                  <a:pt x="167060" y="244078"/>
                </a:moveTo>
                <a:cubicBezTo>
                  <a:pt x="167060" y="234181"/>
                  <a:pt x="175022" y="226219"/>
                  <a:pt x="184919" y="226219"/>
                </a:cubicBezTo>
                <a:lnTo>
                  <a:pt x="262310" y="226219"/>
                </a:lnTo>
                <a:lnTo>
                  <a:pt x="262310" y="261938"/>
                </a:lnTo>
                <a:lnTo>
                  <a:pt x="184919" y="261938"/>
                </a:lnTo>
                <a:cubicBezTo>
                  <a:pt x="175022" y="261938"/>
                  <a:pt x="167060" y="253975"/>
                  <a:pt x="167060" y="244078"/>
                </a:cubicBezTo>
                <a:close/>
              </a:path>
            </a:pathLst>
          </a:custGeom>
          <a:solidFill>
            <a:srgbClr val="6B8E67"/>
          </a:solidFill>
          <a:ln/>
        </p:spPr>
      </p:sp>
      <p:sp>
        <p:nvSpPr>
          <p:cNvPr id="27" name="Text 24"/>
          <p:cNvSpPr/>
          <p:nvPr/>
        </p:nvSpPr>
        <p:spPr>
          <a:xfrm>
            <a:off x="9103360" y="4775200"/>
            <a:ext cx="1905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📄 PDF Export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8275796" y="5080000"/>
            <a:ext cx="356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Enables seamless workflow integration.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254000" y="5994400"/>
            <a:ext cx="11684000" cy="609600"/>
          </a:xfrm>
          <a:custGeom>
            <a:avLst/>
            <a:gdLst/>
            <a:ahLst/>
            <a:cxnLst/>
            <a:rect l="l" t="t" r="r" b="b"/>
            <a:pathLst>
              <a:path w="11684000" h="609600">
                <a:moveTo>
                  <a:pt x="101602" y="0"/>
                </a:moveTo>
                <a:lnTo>
                  <a:pt x="11582398" y="0"/>
                </a:lnTo>
                <a:cubicBezTo>
                  <a:pt x="11638511" y="0"/>
                  <a:pt x="11684000" y="45489"/>
                  <a:pt x="11684000" y="101602"/>
                </a:cubicBezTo>
                <a:lnTo>
                  <a:pt x="11684000" y="507998"/>
                </a:lnTo>
                <a:cubicBezTo>
                  <a:pt x="11684000" y="564111"/>
                  <a:pt x="11638511" y="609600"/>
                  <a:pt x="115823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6B8E67">
              <a:alpha val="20000"/>
            </a:srgbClr>
          </a:solidFill>
          <a:ln/>
        </p:spPr>
      </p:sp>
      <p:sp>
        <p:nvSpPr>
          <p:cNvPr id="30" name="Text 27"/>
          <p:cNvSpPr/>
          <p:nvPr/>
        </p:nvSpPr>
        <p:spPr>
          <a:xfrm>
            <a:off x="152400" y="6146800"/>
            <a:ext cx="11887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Workflow: Upload → AI Analysis → Findings Report → PDF Download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1049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 indent="0" marL="0">
              <a:lnSpc>
                <a:spcPct val="100000"/>
              </a:lnSpc>
              <a:buNone/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625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Team &amp; Vision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2-d2nf9s18bjvh7rlj0ed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685" y="-19050"/>
            <a:ext cx="12329160" cy="6995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651000"/>
            <a:ext cx="4292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Our Team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321561"/>
            <a:ext cx="2283619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Mohd Zaheeruddin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54000" y="2727961"/>
            <a:ext cx="1769904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Suman Suhan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54000" y="3134361"/>
            <a:ext cx="2027714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Subiya Mahveen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54000" y="3540761"/>
            <a:ext cx="243205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Syed Amaan Hussani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54000" y="3947161"/>
            <a:ext cx="1922939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Humayun Attar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254000" y="4445000"/>
            <a:ext cx="37846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8A9B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cross-functional team covering AI, development, model pipeline, UI/UX, documentation, and testing.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346258" y="254000"/>
            <a:ext cx="7594600" cy="6350000"/>
          </a:xfrm>
          <a:custGeom>
            <a:avLst/>
            <a:gdLst/>
            <a:ahLst/>
            <a:cxnLst/>
            <a:rect l="l" t="t" r="r" b="b"/>
            <a:pathLst>
              <a:path w="7594600" h="6350000">
                <a:moveTo>
                  <a:pt x="101600" y="0"/>
                </a:moveTo>
                <a:lnTo>
                  <a:pt x="7493000" y="0"/>
                </a:lnTo>
                <a:cubicBezTo>
                  <a:pt x="7549075" y="0"/>
                  <a:pt x="7594600" y="45525"/>
                  <a:pt x="7594600" y="101600"/>
                </a:cubicBezTo>
                <a:lnTo>
                  <a:pt x="7594600" y="6248400"/>
                </a:lnTo>
                <a:cubicBezTo>
                  <a:pt x="7594600" y="6304475"/>
                  <a:pt x="7549075" y="6350000"/>
                  <a:pt x="7493000" y="6350000"/>
                </a:cubicBezTo>
                <a:lnTo>
                  <a:pt x="101600" y="6350000"/>
                </a:lnTo>
                <a:cubicBezTo>
                  <a:pt x="45525" y="6350000"/>
                  <a:pt x="0" y="6304475"/>
                  <a:pt x="0" y="624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9EAE9A">
              <a:alpha val="20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4651058" y="1844039"/>
            <a:ext cx="7493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Future Scope &amp; Vision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4728845" y="2606039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22225" y="11112"/>
                </a:moveTo>
                <a:cubicBezTo>
                  <a:pt x="9967" y="11112"/>
                  <a:pt x="0" y="21079"/>
                  <a:pt x="0" y="33337"/>
                </a:cubicBezTo>
                <a:lnTo>
                  <a:pt x="0" y="55563"/>
                </a:lnTo>
                <a:cubicBezTo>
                  <a:pt x="0" y="67821"/>
                  <a:pt x="9967" y="77788"/>
                  <a:pt x="22225" y="77788"/>
                </a:cubicBezTo>
                <a:lnTo>
                  <a:pt x="133350" y="77788"/>
                </a:lnTo>
                <a:cubicBezTo>
                  <a:pt x="145608" y="77788"/>
                  <a:pt x="155575" y="67821"/>
                  <a:pt x="155575" y="55563"/>
                </a:cubicBezTo>
                <a:lnTo>
                  <a:pt x="155575" y="33337"/>
                </a:lnTo>
                <a:cubicBezTo>
                  <a:pt x="155575" y="21079"/>
                  <a:pt x="145608" y="11112"/>
                  <a:pt x="133350" y="11112"/>
                </a:cubicBezTo>
                <a:lnTo>
                  <a:pt x="22225" y="11112"/>
                </a:lnTo>
                <a:close/>
                <a:moveTo>
                  <a:pt x="97234" y="36116"/>
                </a:moveTo>
                <a:cubicBezTo>
                  <a:pt x="101834" y="36116"/>
                  <a:pt x="105569" y="39850"/>
                  <a:pt x="105569" y="44450"/>
                </a:cubicBezTo>
                <a:cubicBezTo>
                  <a:pt x="105569" y="49050"/>
                  <a:pt x="101834" y="52784"/>
                  <a:pt x="97234" y="52784"/>
                </a:cubicBezTo>
                <a:cubicBezTo>
                  <a:pt x="92635" y="52784"/>
                  <a:pt x="88900" y="49050"/>
                  <a:pt x="88900" y="44450"/>
                </a:cubicBezTo>
                <a:cubicBezTo>
                  <a:pt x="88900" y="39850"/>
                  <a:pt x="92635" y="36116"/>
                  <a:pt x="97234" y="36116"/>
                </a:cubicBezTo>
                <a:close/>
                <a:moveTo>
                  <a:pt x="116681" y="44450"/>
                </a:moveTo>
                <a:cubicBezTo>
                  <a:pt x="116681" y="39850"/>
                  <a:pt x="120416" y="36116"/>
                  <a:pt x="125016" y="36116"/>
                </a:cubicBezTo>
                <a:cubicBezTo>
                  <a:pt x="129615" y="36116"/>
                  <a:pt x="133350" y="39850"/>
                  <a:pt x="133350" y="44450"/>
                </a:cubicBezTo>
                <a:cubicBezTo>
                  <a:pt x="133350" y="49050"/>
                  <a:pt x="129615" y="52784"/>
                  <a:pt x="125016" y="52784"/>
                </a:cubicBezTo>
                <a:cubicBezTo>
                  <a:pt x="120416" y="52784"/>
                  <a:pt x="116681" y="49050"/>
                  <a:pt x="116681" y="44450"/>
                </a:cubicBezTo>
                <a:close/>
                <a:moveTo>
                  <a:pt x="22225" y="100013"/>
                </a:moveTo>
                <a:cubicBezTo>
                  <a:pt x="9967" y="100013"/>
                  <a:pt x="0" y="109979"/>
                  <a:pt x="0" y="122238"/>
                </a:cubicBezTo>
                <a:lnTo>
                  <a:pt x="0" y="144463"/>
                </a:lnTo>
                <a:cubicBezTo>
                  <a:pt x="0" y="156721"/>
                  <a:pt x="9967" y="166688"/>
                  <a:pt x="22225" y="166688"/>
                </a:cubicBezTo>
                <a:lnTo>
                  <a:pt x="133350" y="166688"/>
                </a:lnTo>
                <a:cubicBezTo>
                  <a:pt x="145608" y="166688"/>
                  <a:pt x="155575" y="156721"/>
                  <a:pt x="155575" y="144463"/>
                </a:cubicBezTo>
                <a:lnTo>
                  <a:pt x="155575" y="122238"/>
                </a:lnTo>
                <a:cubicBezTo>
                  <a:pt x="155575" y="109979"/>
                  <a:pt x="145608" y="100013"/>
                  <a:pt x="133350" y="100013"/>
                </a:cubicBezTo>
                <a:lnTo>
                  <a:pt x="22225" y="100013"/>
                </a:lnTo>
                <a:close/>
                <a:moveTo>
                  <a:pt x="97234" y="125016"/>
                </a:moveTo>
                <a:cubicBezTo>
                  <a:pt x="101834" y="125016"/>
                  <a:pt x="105569" y="128750"/>
                  <a:pt x="105569" y="133350"/>
                </a:cubicBezTo>
                <a:cubicBezTo>
                  <a:pt x="105569" y="137950"/>
                  <a:pt x="101834" y="141684"/>
                  <a:pt x="97234" y="141684"/>
                </a:cubicBezTo>
                <a:cubicBezTo>
                  <a:pt x="92635" y="141684"/>
                  <a:pt x="88900" y="137950"/>
                  <a:pt x="88900" y="133350"/>
                </a:cubicBezTo>
                <a:cubicBezTo>
                  <a:pt x="88900" y="128750"/>
                  <a:pt x="92635" y="125016"/>
                  <a:pt x="97234" y="125016"/>
                </a:cubicBezTo>
                <a:close/>
                <a:moveTo>
                  <a:pt x="116681" y="133350"/>
                </a:moveTo>
                <a:cubicBezTo>
                  <a:pt x="116681" y="128750"/>
                  <a:pt x="120416" y="125016"/>
                  <a:pt x="125016" y="125016"/>
                </a:cubicBezTo>
                <a:cubicBezTo>
                  <a:pt x="129615" y="125016"/>
                  <a:pt x="133350" y="128750"/>
                  <a:pt x="133350" y="133350"/>
                </a:cubicBezTo>
                <a:cubicBezTo>
                  <a:pt x="133350" y="137950"/>
                  <a:pt x="129615" y="141684"/>
                  <a:pt x="125016" y="141684"/>
                </a:cubicBezTo>
                <a:cubicBezTo>
                  <a:pt x="120416" y="141684"/>
                  <a:pt x="116681" y="137950"/>
                  <a:pt x="116681" y="133350"/>
                </a:cubicBezTo>
                <a:close/>
              </a:path>
            </a:pathLst>
          </a:custGeom>
          <a:solidFill>
            <a:srgbClr val="6B8E67"/>
          </a:solidFill>
          <a:ln/>
        </p:spPr>
      </p:sp>
      <p:sp>
        <p:nvSpPr>
          <p:cNvPr id="13" name="Text 10"/>
          <p:cNvSpPr/>
          <p:nvPr/>
        </p:nvSpPr>
        <p:spPr>
          <a:xfrm>
            <a:off x="5057458" y="2504439"/>
            <a:ext cx="3251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DICOM / PACS hospital integration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8340249" y="2606039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55736" y="-9168"/>
                </a:moveTo>
                <a:cubicBezTo>
                  <a:pt x="58966" y="-11876"/>
                  <a:pt x="63723" y="-11772"/>
                  <a:pt x="66814" y="-8855"/>
                </a:cubicBezTo>
                <a:cubicBezTo>
                  <a:pt x="71085" y="-4827"/>
                  <a:pt x="74905" y="-382"/>
                  <a:pt x="78586" y="4132"/>
                </a:cubicBezTo>
                <a:cubicBezTo>
                  <a:pt x="83274" y="9862"/>
                  <a:pt x="88900" y="17433"/>
                  <a:pt x="94317" y="26427"/>
                </a:cubicBezTo>
                <a:cubicBezTo>
                  <a:pt x="96123" y="24066"/>
                  <a:pt x="97790" y="21982"/>
                  <a:pt x="99249" y="20211"/>
                </a:cubicBezTo>
                <a:cubicBezTo>
                  <a:pt x="99631" y="19759"/>
                  <a:pt x="100013" y="19273"/>
                  <a:pt x="100394" y="18787"/>
                </a:cubicBezTo>
                <a:cubicBezTo>
                  <a:pt x="103138" y="15384"/>
                  <a:pt x="106541" y="11112"/>
                  <a:pt x="111090" y="11112"/>
                </a:cubicBezTo>
                <a:cubicBezTo>
                  <a:pt x="115744" y="11112"/>
                  <a:pt x="119008" y="15245"/>
                  <a:pt x="121786" y="18787"/>
                </a:cubicBezTo>
                <a:cubicBezTo>
                  <a:pt x="122238" y="19377"/>
                  <a:pt x="122689" y="19933"/>
                  <a:pt x="123140" y="20454"/>
                </a:cubicBezTo>
                <a:cubicBezTo>
                  <a:pt x="126717" y="24760"/>
                  <a:pt x="131475" y="30976"/>
                  <a:pt x="136232" y="38651"/>
                </a:cubicBezTo>
                <a:cubicBezTo>
                  <a:pt x="145678" y="53896"/>
                  <a:pt x="155540" y="75600"/>
                  <a:pt x="155540" y="99978"/>
                </a:cubicBezTo>
                <a:cubicBezTo>
                  <a:pt x="155540" y="142935"/>
                  <a:pt x="120710" y="177765"/>
                  <a:pt x="77753" y="177765"/>
                </a:cubicBezTo>
                <a:cubicBezTo>
                  <a:pt x="34796" y="177765"/>
                  <a:pt x="0" y="142969"/>
                  <a:pt x="0" y="100013"/>
                </a:cubicBezTo>
                <a:cubicBezTo>
                  <a:pt x="0" y="68377"/>
                  <a:pt x="14273" y="40977"/>
                  <a:pt x="27955" y="21878"/>
                </a:cubicBezTo>
                <a:cubicBezTo>
                  <a:pt x="34865" y="12258"/>
                  <a:pt x="41741" y="4549"/>
                  <a:pt x="46916" y="-729"/>
                </a:cubicBezTo>
                <a:cubicBezTo>
                  <a:pt x="49763" y="-3646"/>
                  <a:pt x="52645" y="-6529"/>
                  <a:pt x="55771" y="-9133"/>
                </a:cubicBezTo>
                <a:close/>
                <a:moveTo>
                  <a:pt x="78378" y="144463"/>
                </a:moveTo>
                <a:cubicBezTo>
                  <a:pt x="87164" y="144463"/>
                  <a:pt x="94942" y="142032"/>
                  <a:pt x="102270" y="137170"/>
                </a:cubicBezTo>
                <a:cubicBezTo>
                  <a:pt x="116890" y="126960"/>
                  <a:pt x="120814" y="106541"/>
                  <a:pt x="112028" y="90497"/>
                </a:cubicBezTo>
                <a:cubicBezTo>
                  <a:pt x="110465" y="87372"/>
                  <a:pt x="106472" y="87164"/>
                  <a:pt x="104214" y="89803"/>
                </a:cubicBezTo>
                <a:lnTo>
                  <a:pt x="95463" y="99978"/>
                </a:lnTo>
                <a:cubicBezTo>
                  <a:pt x="93171" y="102617"/>
                  <a:pt x="89039" y="102548"/>
                  <a:pt x="86886" y="99804"/>
                </a:cubicBezTo>
                <a:cubicBezTo>
                  <a:pt x="80878" y="92130"/>
                  <a:pt x="69835" y="78135"/>
                  <a:pt x="64209" y="70981"/>
                </a:cubicBezTo>
                <a:cubicBezTo>
                  <a:pt x="62334" y="68585"/>
                  <a:pt x="58931" y="68203"/>
                  <a:pt x="56743" y="70321"/>
                </a:cubicBezTo>
                <a:cubicBezTo>
                  <a:pt x="50388" y="76503"/>
                  <a:pt x="38859" y="90046"/>
                  <a:pt x="38859" y="106541"/>
                </a:cubicBezTo>
                <a:cubicBezTo>
                  <a:pt x="38859" y="130364"/>
                  <a:pt x="56431" y="144463"/>
                  <a:pt x="78343" y="144463"/>
                </a:cubicBezTo>
                <a:close/>
              </a:path>
            </a:pathLst>
          </a:custGeom>
          <a:solidFill>
            <a:srgbClr val="6B8E67"/>
          </a:solidFill>
          <a:ln/>
        </p:spPr>
      </p:sp>
      <p:sp>
        <p:nvSpPr>
          <p:cNvPr id="15" name="Text 12"/>
          <p:cNvSpPr/>
          <p:nvPr/>
        </p:nvSpPr>
        <p:spPr>
          <a:xfrm>
            <a:off x="8636794" y="2504439"/>
            <a:ext cx="2997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Lesion localization (heatmaps / bounding boxes)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4728369" y="3266439"/>
            <a:ext cx="133350" cy="177800"/>
          </a:xfrm>
          <a:custGeom>
            <a:avLst/>
            <a:gdLst/>
            <a:ahLst/>
            <a:cxnLst/>
            <a:rect l="l" t="t" r="r" b="b"/>
            <a:pathLst>
              <a:path w="133350" h="177800">
                <a:moveTo>
                  <a:pt x="5556" y="22225"/>
                </a:moveTo>
                <a:cubicBezTo>
                  <a:pt x="5556" y="9967"/>
                  <a:pt x="15523" y="0"/>
                  <a:pt x="27781" y="0"/>
                </a:cubicBezTo>
                <a:lnTo>
                  <a:pt x="105569" y="0"/>
                </a:lnTo>
                <a:cubicBezTo>
                  <a:pt x="117827" y="0"/>
                  <a:pt x="127794" y="9967"/>
                  <a:pt x="127794" y="22225"/>
                </a:cubicBezTo>
                <a:lnTo>
                  <a:pt x="127794" y="155575"/>
                </a:lnTo>
                <a:cubicBezTo>
                  <a:pt x="127794" y="167833"/>
                  <a:pt x="117827" y="177800"/>
                  <a:pt x="105569" y="177800"/>
                </a:cubicBezTo>
                <a:lnTo>
                  <a:pt x="27781" y="177800"/>
                </a:lnTo>
                <a:cubicBezTo>
                  <a:pt x="15523" y="177800"/>
                  <a:pt x="5556" y="167833"/>
                  <a:pt x="5556" y="155575"/>
                </a:cubicBezTo>
                <a:lnTo>
                  <a:pt x="5556" y="22225"/>
                </a:lnTo>
                <a:close/>
                <a:moveTo>
                  <a:pt x="27781" y="22225"/>
                </a:moveTo>
                <a:lnTo>
                  <a:pt x="27781" y="127794"/>
                </a:lnTo>
                <a:lnTo>
                  <a:pt x="105569" y="127794"/>
                </a:lnTo>
                <a:lnTo>
                  <a:pt x="105569" y="22225"/>
                </a:lnTo>
                <a:lnTo>
                  <a:pt x="27781" y="22225"/>
                </a:lnTo>
                <a:close/>
                <a:moveTo>
                  <a:pt x="66675" y="163909"/>
                </a:moveTo>
                <a:cubicBezTo>
                  <a:pt x="72822" y="163909"/>
                  <a:pt x="77788" y="158943"/>
                  <a:pt x="77788" y="152797"/>
                </a:cubicBezTo>
                <a:cubicBezTo>
                  <a:pt x="77788" y="146650"/>
                  <a:pt x="72822" y="141684"/>
                  <a:pt x="66675" y="141684"/>
                </a:cubicBezTo>
                <a:cubicBezTo>
                  <a:pt x="60528" y="141684"/>
                  <a:pt x="55563" y="146650"/>
                  <a:pt x="55563" y="152797"/>
                </a:cubicBezTo>
                <a:cubicBezTo>
                  <a:pt x="55563" y="158943"/>
                  <a:pt x="60528" y="163909"/>
                  <a:pt x="66675" y="163909"/>
                </a:cubicBezTo>
                <a:close/>
              </a:path>
            </a:pathLst>
          </a:custGeom>
          <a:solidFill>
            <a:srgbClr val="6B8E67"/>
          </a:solidFill>
          <a:ln/>
        </p:spPr>
      </p:sp>
      <p:sp>
        <p:nvSpPr>
          <p:cNvPr id="17" name="Text 14"/>
          <p:cNvSpPr/>
          <p:nvPr/>
        </p:nvSpPr>
        <p:spPr>
          <a:xfrm>
            <a:off x="5034280" y="3164839"/>
            <a:ext cx="29591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Mobile app for remote emergency triage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8350091" y="3266439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22885" y="79350"/>
                </a:moveTo>
                <a:cubicBezTo>
                  <a:pt x="27503" y="47054"/>
                  <a:pt x="55319" y="22225"/>
                  <a:pt x="88900" y="22225"/>
                </a:cubicBezTo>
                <a:cubicBezTo>
                  <a:pt x="107305" y="22225"/>
                  <a:pt x="123974" y="29691"/>
                  <a:pt x="136059" y="41741"/>
                </a:cubicBezTo>
                <a:cubicBezTo>
                  <a:pt x="136128" y="41811"/>
                  <a:pt x="136198" y="41880"/>
                  <a:pt x="136267" y="41950"/>
                </a:cubicBezTo>
                <a:lnTo>
                  <a:pt x="138906" y="44450"/>
                </a:lnTo>
                <a:lnTo>
                  <a:pt x="122272" y="44450"/>
                </a:lnTo>
                <a:cubicBezTo>
                  <a:pt x="116126" y="44450"/>
                  <a:pt x="111160" y="49416"/>
                  <a:pt x="111160" y="55563"/>
                </a:cubicBezTo>
                <a:cubicBezTo>
                  <a:pt x="111160" y="61709"/>
                  <a:pt x="116126" y="66675"/>
                  <a:pt x="122272" y="66675"/>
                </a:cubicBezTo>
                <a:lnTo>
                  <a:pt x="166722" y="66675"/>
                </a:lnTo>
                <a:cubicBezTo>
                  <a:pt x="172869" y="66675"/>
                  <a:pt x="177835" y="61709"/>
                  <a:pt x="177835" y="55563"/>
                </a:cubicBezTo>
                <a:lnTo>
                  <a:pt x="177835" y="11112"/>
                </a:lnTo>
                <a:cubicBezTo>
                  <a:pt x="177835" y="4966"/>
                  <a:pt x="172869" y="0"/>
                  <a:pt x="166722" y="0"/>
                </a:cubicBezTo>
                <a:cubicBezTo>
                  <a:pt x="160576" y="0"/>
                  <a:pt x="155610" y="4966"/>
                  <a:pt x="155610" y="11112"/>
                </a:cubicBezTo>
                <a:lnTo>
                  <a:pt x="155610" y="29656"/>
                </a:lnTo>
                <a:lnTo>
                  <a:pt x="151686" y="25941"/>
                </a:lnTo>
                <a:cubicBezTo>
                  <a:pt x="135607" y="9932"/>
                  <a:pt x="113382" y="0"/>
                  <a:pt x="88900" y="0"/>
                </a:cubicBezTo>
                <a:cubicBezTo>
                  <a:pt x="44103" y="0"/>
                  <a:pt x="7049" y="33129"/>
                  <a:pt x="903" y="76225"/>
                </a:cubicBezTo>
                <a:cubicBezTo>
                  <a:pt x="35" y="82302"/>
                  <a:pt x="4237" y="87928"/>
                  <a:pt x="10314" y="88796"/>
                </a:cubicBezTo>
                <a:cubicBezTo>
                  <a:pt x="16391" y="89664"/>
                  <a:pt x="22017" y="85427"/>
                  <a:pt x="22885" y="79385"/>
                </a:cubicBezTo>
                <a:close/>
                <a:moveTo>
                  <a:pt x="176897" y="101575"/>
                </a:moveTo>
                <a:cubicBezTo>
                  <a:pt x="177765" y="95498"/>
                  <a:pt x="173529" y="89872"/>
                  <a:pt x="167486" y="89004"/>
                </a:cubicBezTo>
                <a:cubicBezTo>
                  <a:pt x="161444" y="88136"/>
                  <a:pt x="155783" y="92373"/>
                  <a:pt x="154915" y="98415"/>
                </a:cubicBezTo>
                <a:cubicBezTo>
                  <a:pt x="150297" y="130711"/>
                  <a:pt x="122481" y="155540"/>
                  <a:pt x="88900" y="155540"/>
                </a:cubicBezTo>
                <a:cubicBezTo>
                  <a:pt x="70495" y="155540"/>
                  <a:pt x="53826" y="148074"/>
                  <a:pt x="41741" y="136024"/>
                </a:cubicBezTo>
                <a:cubicBezTo>
                  <a:pt x="41672" y="135954"/>
                  <a:pt x="41602" y="135885"/>
                  <a:pt x="41533" y="135816"/>
                </a:cubicBezTo>
                <a:lnTo>
                  <a:pt x="38894" y="133315"/>
                </a:lnTo>
                <a:lnTo>
                  <a:pt x="55528" y="133315"/>
                </a:lnTo>
                <a:cubicBezTo>
                  <a:pt x="61674" y="133315"/>
                  <a:pt x="66640" y="128349"/>
                  <a:pt x="66640" y="122203"/>
                </a:cubicBezTo>
                <a:cubicBezTo>
                  <a:pt x="66640" y="116056"/>
                  <a:pt x="61674" y="111090"/>
                  <a:pt x="55528" y="111090"/>
                </a:cubicBezTo>
                <a:lnTo>
                  <a:pt x="11112" y="111125"/>
                </a:lnTo>
                <a:cubicBezTo>
                  <a:pt x="8161" y="111125"/>
                  <a:pt x="5313" y="112306"/>
                  <a:pt x="3230" y="114424"/>
                </a:cubicBezTo>
                <a:cubicBezTo>
                  <a:pt x="1146" y="116542"/>
                  <a:pt x="-35" y="119355"/>
                  <a:pt x="0" y="122342"/>
                </a:cubicBezTo>
                <a:lnTo>
                  <a:pt x="347" y="166444"/>
                </a:lnTo>
                <a:cubicBezTo>
                  <a:pt x="382" y="172591"/>
                  <a:pt x="5417" y="177522"/>
                  <a:pt x="11564" y="177453"/>
                </a:cubicBezTo>
                <a:cubicBezTo>
                  <a:pt x="17711" y="177383"/>
                  <a:pt x="22642" y="172383"/>
                  <a:pt x="22572" y="166236"/>
                </a:cubicBezTo>
                <a:lnTo>
                  <a:pt x="22433" y="148352"/>
                </a:lnTo>
                <a:lnTo>
                  <a:pt x="26149" y="151859"/>
                </a:lnTo>
                <a:cubicBezTo>
                  <a:pt x="42228" y="167868"/>
                  <a:pt x="64418" y="177800"/>
                  <a:pt x="88900" y="177800"/>
                </a:cubicBezTo>
                <a:cubicBezTo>
                  <a:pt x="133697" y="177800"/>
                  <a:pt x="170751" y="144671"/>
                  <a:pt x="176897" y="101575"/>
                </a:cubicBezTo>
                <a:close/>
              </a:path>
            </a:pathLst>
          </a:custGeom>
          <a:solidFill>
            <a:srgbClr val="6B8E67"/>
          </a:solidFill>
          <a:ln/>
        </p:spPr>
      </p:sp>
      <p:sp>
        <p:nvSpPr>
          <p:cNvPr id="19" name="Text 16"/>
          <p:cNvSpPr/>
          <p:nvPr/>
        </p:nvSpPr>
        <p:spPr>
          <a:xfrm>
            <a:off x="8678863" y="3164839"/>
            <a:ext cx="29591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Offline mode for rural healthcare centers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4681379" y="3926839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94422" y="7015"/>
                </a:moveTo>
                <a:cubicBezTo>
                  <a:pt x="91018" y="5070"/>
                  <a:pt x="86816" y="5070"/>
                  <a:pt x="83378" y="7015"/>
                </a:cubicBezTo>
                <a:lnTo>
                  <a:pt x="5591" y="51465"/>
                </a:lnTo>
                <a:cubicBezTo>
                  <a:pt x="1215" y="53965"/>
                  <a:pt x="-938" y="59105"/>
                  <a:pt x="347" y="63966"/>
                </a:cubicBezTo>
                <a:cubicBezTo>
                  <a:pt x="1632" y="68828"/>
                  <a:pt x="6077" y="72231"/>
                  <a:pt x="11112" y="72231"/>
                </a:cubicBezTo>
                <a:lnTo>
                  <a:pt x="22225" y="72231"/>
                </a:lnTo>
                <a:lnTo>
                  <a:pt x="22225" y="144463"/>
                </a:lnTo>
                <a:lnTo>
                  <a:pt x="22225" y="144463"/>
                </a:lnTo>
                <a:lnTo>
                  <a:pt x="4445" y="157798"/>
                </a:lnTo>
                <a:cubicBezTo>
                  <a:pt x="1632" y="159881"/>
                  <a:pt x="0" y="163180"/>
                  <a:pt x="0" y="166688"/>
                </a:cubicBezTo>
                <a:cubicBezTo>
                  <a:pt x="0" y="172834"/>
                  <a:pt x="4966" y="177800"/>
                  <a:pt x="11112" y="177800"/>
                </a:cubicBezTo>
                <a:lnTo>
                  <a:pt x="166688" y="177800"/>
                </a:lnTo>
                <a:cubicBezTo>
                  <a:pt x="172834" y="177800"/>
                  <a:pt x="177800" y="172834"/>
                  <a:pt x="177800" y="166688"/>
                </a:cubicBezTo>
                <a:cubicBezTo>
                  <a:pt x="177800" y="163180"/>
                  <a:pt x="176168" y="159881"/>
                  <a:pt x="173355" y="157798"/>
                </a:cubicBezTo>
                <a:lnTo>
                  <a:pt x="155575" y="144463"/>
                </a:lnTo>
                <a:lnTo>
                  <a:pt x="155575" y="72231"/>
                </a:lnTo>
                <a:lnTo>
                  <a:pt x="166688" y="72231"/>
                </a:lnTo>
                <a:cubicBezTo>
                  <a:pt x="171723" y="72231"/>
                  <a:pt x="176133" y="68828"/>
                  <a:pt x="177418" y="63966"/>
                </a:cubicBezTo>
                <a:cubicBezTo>
                  <a:pt x="178703" y="59105"/>
                  <a:pt x="176550" y="53965"/>
                  <a:pt x="172174" y="51465"/>
                </a:cubicBezTo>
                <a:lnTo>
                  <a:pt x="94387" y="7015"/>
                </a:lnTo>
                <a:close/>
                <a:moveTo>
                  <a:pt x="138906" y="72231"/>
                </a:moveTo>
                <a:lnTo>
                  <a:pt x="138906" y="144463"/>
                </a:lnTo>
                <a:lnTo>
                  <a:pt x="116681" y="144463"/>
                </a:lnTo>
                <a:lnTo>
                  <a:pt x="116681" y="72231"/>
                </a:lnTo>
                <a:lnTo>
                  <a:pt x="138906" y="72231"/>
                </a:lnTo>
                <a:close/>
                <a:moveTo>
                  <a:pt x="100013" y="72231"/>
                </a:moveTo>
                <a:lnTo>
                  <a:pt x="100013" y="144463"/>
                </a:lnTo>
                <a:lnTo>
                  <a:pt x="77788" y="144463"/>
                </a:lnTo>
                <a:lnTo>
                  <a:pt x="77788" y="72231"/>
                </a:lnTo>
                <a:lnTo>
                  <a:pt x="100013" y="72231"/>
                </a:lnTo>
                <a:close/>
                <a:moveTo>
                  <a:pt x="61119" y="72231"/>
                </a:moveTo>
                <a:lnTo>
                  <a:pt x="61119" y="144463"/>
                </a:lnTo>
                <a:lnTo>
                  <a:pt x="38894" y="144463"/>
                </a:lnTo>
                <a:lnTo>
                  <a:pt x="38894" y="72231"/>
                </a:lnTo>
                <a:lnTo>
                  <a:pt x="61119" y="72231"/>
                </a:lnTo>
                <a:close/>
                <a:moveTo>
                  <a:pt x="88900" y="33337"/>
                </a:moveTo>
                <a:cubicBezTo>
                  <a:pt x="95033" y="33337"/>
                  <a:pt x="100013" y="38317"/>
                  <a:pt x="100013" y="44450"/>
                </a:cubicBezTo>
                <a:cubicBezTo>
                  <a:pt x="100013" y="50583"/>
                  <a:pt x="95033" y="55563"/>
                  <a:pt x="88900" y="55563"/>
                </a:cubicBezTo>
                <a:cubicBezTo>
                  <a:pt x="82767" y="55563"/>
                  <a:pt x="77788" y="50583"/>
                  <a:pt x="77788" y="44450"/>
                </a:cubicBezTo>
                <a:cubicBezTo>
                  <a:pt x="77788" y="38317"/>
                  <a:pt x="82767" y="33337"/>
                  <a:pt x="88900" y="33337"/>
                </a:cubicBezTo>
                <a:close/>
              </a:path>
            </a:pathLst>
          </a:custGeom>
          <a:solidFill>
            <a:srgbClr val="6B8E67"/>
          </a:solidFill>
          <a:ln/>
        </p:spPr>
      </p:sp>
      <p:sp>
        <p:nvSpPr>
          <p:cNvPr id="21" name="Text 18"/>
          <p:cNvSpPr/>
          <p:nvPr/>
        </p:nvSpPr>
        <p:spPr>
          <a:xfrm>
            <a:off x="4984909" y="3825239"/>
            <a:ext cx="3009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Collaboration with medical institutes for validation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8333899" y="3926839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22885" y="79350"/>
                </a:moveTo>
                <a:cubicBezTo>
                  <a:pt x="27503" y="47054"/>
                  <a:pt x="55319" y="22225"/>
                  <a:pt x="88900" y="22225"/>
                </a:cubicBezTo>
                <a:cubicBezTo>
                  <a:pt x="107305" y="22225"/>
                  <a:pt x="123974" y="29691"/>
                  <a:pt x="136059" y="41741"/>
                </a:cubicBezTo>
                <a:cubicBezTo>
                  <a:pt x="136128" y="41811"/>
                  <a:pt x="136198" y="41880"/>
                  <a:pt x="136267" y="41950"/>
                </a:cubicBezTo>
                <a:lnTo>
                  <a:pt x="138906" y="44450"/>
                </a:lnTo>
                <a:lnTo>
                  <a:pt x="122272" y="44450"/>
                </a:lnTo>
                <a:cubicBezTo>
                  <a:pt x="116126" y="44450"/>
                  <a:pt x="111160" y="49416"/>
                  <a:pt x="111160" y="55563"/>
                </a:cubicBezTo>
                <a:cubicBezTo>
                  <a:pt x="111160" y="61709"/>
                  <a:pt x="116126" y="66675"/>
                  <a:pt x="122272" y="66675"/>
                </a:cubicBezTo>
                <a:lnTo>
                  <a:pt x="166722" y="66675"/>
                </a:lnTo>
                <a:cubicBezTo>
                  <a:pt x="172869" y="66675"/>
                  <a:pt x="177835" y="61709"/>
                  <a:pt x="177835" y="55563"/>
                </a:cubicBezTo>
                <a:lnTo>
                  <a:pt x="177835" y="11112"/>
                </a:lnTo>
                <a:cubicBezTo>
                  <a:pt x="177835" y="4966"/>
                  <a:pt x="172869" y="0"/>
                  <a:pt x="166722" y="0"/>
                </a:cubicBezTo>
                <a:cubicBezTo>
                  <a:pt x="160576" y="0"/>
                  <a:pt x="155610" y="4966"/>
                  <a:pt x="155610" y="11112"/>
                </a:cubicBezTo>
                <a:lnTo>
                  <a:pt x="155610" y="29656"/>
                </a:lnTo>
                <a:lnTo>
                  <a:pt x="151686" y="25941"/>
                </a:lnTo>
                <a:cubicBezTo>
                  <a:pt x="135607" y="9932"/>
                  <a:pt x="113382" y="0"/>
                  <a:pt x="88900" y="0"/>
                </a:cubicBezTo>
                <a:cubicBezTo>
                  <a:pt x="44103" y="0"/>
                  <a:pt x="7049" y="33129"/>
                  <a:pt x="903" y="76225"/>
                </a:cubicBezTo>
                <a:cubicBezTo>
                  <a:pt x="35" y="82302"/>
                  <a:pt x="4237" y="87928"/>
                  <a:pt x="10314" y="88796"/>
                </a:cubicBezTo>
                <a:cubicBezTo>
                  <a:pt x="16391" y="89664"/>
                  <a:pt x="22017" y="85427"/>
                  <a:pt x="22885" y="79385"/>
                </a:cubicBezTo>
                <a:close/>
                <a:moveTo>
                  <a:pt x="176897" y="101575"/>
                </a:moveTo>
                <a:cubicBezTo>
                  <a:pt x="177765" y="95498"/>
                  <a:pt x="173529" y="89872"/>
                  <a:pt x="167486" y="89004"/>
                </a:cubicBezTo>
                <a:cubicBezTo>
                  <a:pt x="161444" y="88136"/>
                  <a:pt x="155783" y="92373"/>
                  <a:pt x="154915" y="98415"/>
                </a:cubicBezTo>
                <a:cubicBezTo>
                  <a:pt x="150297" y="130711"/>
                  <a:pt x="122481" y="155540"/>
                  <a:pt x="88900" y="155540"/>
                </a:cubicBezTo>
                <a:cubicBezTo>
                  <a:pt x="70495" y="155540"/>
                  <a:pt x="53826" y="148074"/>
                  <a:pt x="41741" y="136024"/>
                </a:cubicBezTo>
                <a:cubicBezTo>
                  <a:pt x="41672" y="135954"/>
                  <a:pt x="41602" y="135885"/>
                  <a:pt x="41533" y="135816"/>
                </a:cubicBezTo>
                <a:lnTo>
                  <a:pt x="38894" y="133315"/>
                </a:lnTo>
                <a:lnTo>
                  <a:pt x="55528" y="133315"/>
                </a:lnTo>
                <a:cubicBezTo>
                  <a:pt x="61674" y="133315"/>
                  <a:pt x="66640" y="128349"/>
                  <a:pt x="66640" y="122203"/>
                </a:cubicBezTo>
                <a:cubicBezTo>
                  <a:pt x="66640" y="116056"/>
                  <a:pt x="61674" y="111090"/>
                  <a:pt x="55528" y="111090"/>
                </a:cubicBezTo>
                <a:lnTo>
                  <a:pt x="11112" y="111125"/>
                </a:lnTo>
                <a:cubicBezTo>
                  <a:pt x="8161" y="111125"/>
                  <a:pt x="5313" y="112306"/>
                  <a:pt x="3230" y="114424"/>
                </a:cubicBezTo>
                <a:cubicBezTo>
                  <a:pt x="1146" y="116542"/>
                  <a:pt x="-35" y="119355"/>
                  <a:pt x="0" y="122342"/>
                </a:cubicBezTo>
                <a:lnTo>
                  <a:pt x="347" y="166444"/>
                </a:lnTo>
                <a:cubicBezTo>
                  <a:pt x="382" y="172591"/>
                  <a:pt x="5417" y="177522"/>
                  <a:pt x="11564" y="177453"/>
                </a:cubicBezTo>
                <a:cubicBezTo>
                  <a:pt x="17711" y="177383"/>
                  <a:pt x="22642" y="172383"/>
                  <a:pt x="22572" y="166236"/>
                </a:cubicBezTo>
                <a:lnTo>
                  <a:pt x="22433" y="148352"/>
                </a:lnTo>
                <a:lnTo>
                  <a:pt x="26149" y="151859"/>
                </a:lnTo>
                <a:cubicBezTo>
                  <a:pt x="42228" y="167868"/>
                  <a:pt x="64418" y="177800"/>
                  <a:pt x="88900" y="177800"/>
                </a:cubicBezTo>
                <a:cubicBezTo>
                  <a:pt x="133697" y="177800"/>
                  <a:pt x="170751" y="144671"/>
                  <a:pt x="176897" y="101575"/>
                </a:cubicBezTo>
                <a:close/>
              </a:path>
            </a:pathLst>
          </a:custGeom>
          <a:solidFill>
            <a:srgbClr val="6B8E67"/>
          </a:solidFill>
          <a:ln/>
        </p:spPr>
      </p:sp>
      <p:sp>
        <p:nvSpPr>
          <p:cNvPr id="23" name="Text 20"/>
          <p:cNvSpPr/>
          <p:nvPr/>
        </p:nvSpPr>
        <p:spPr>
          <a:xfrm>
            <a:off x="8646478" y="3825239"/>
            <a:ext cx="2984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Regulatory compliance (NDHM / AI standards)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4651058" y="4536439"/>
            <a:ext cx="6985000" cy="0"/>
          </a:xfrm>
          <a:prstGeom prst="line">
            <a:avLst/>
          </a:prstGeom>
          <a:noFill/>
          <a:ln w="20320">
            <a:solidFill>
              <a:srgbClr val="6B8E67"/>
            </a:solidFill>
            <a:prstDash val="solid"/>
            <a:headEnd type="none"/>
            <a:tailEnd type="none"/>
          </a:ln>
        </p:spPr>
      </p:sp>
      <p:sp>
        <p:nvSpPr>
          <p:cNvPr id="25" name="Text 22"/>
          <p:cNvSpPr/>
          <p:nvPr/>
        </p:nvSpPr>
        <p:spPr>
          <a:xfrm>
            <a:off x="4651058" y="4709161"/>
            <a:ext cx="7493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Vision: Clinical-grade radiology AI that scales nationwide.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2-d2nf9uh8bjvh7rlj0es0.jpg">    </p:cNvPr>
          <p:cNvPicPr>
            <a:picLocks noChangeAspect="1"/>
          </p:cNvPicPr>
          <p:nvPr/>
        </p:nvPicPr>
        <p:blipFill>
          <a:blip r:embed="rId1"/>
          <a:srcRect l="0" r="0" t="0" b="26208"/>
          <a:stretch/>
        </p:blipFill>
        <p:spPr>
          <a:xfrm>
            <a:off x="0" y="1816100"/>
            <a:ext cx="12192000" cy="50419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6396990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34000">
                <a:srgbClr val="F6F4ED">
                  <a:alpha val="0"/>
                </a:srgbClr>
              </a:gs>
              <a:gs pos="65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63969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189355" y="1661160"/>
            <a:ext cx="9812020" cy="17781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15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0.jpg">    </p:cNvPr>
          <p:cNvPicPr>
            <a:picLocks noChangeAspect="1"/>
          </p:cNvPicPr>
          <p:nvPr/>
        </p:nvPicPr>
        <p:blipFill>
          <a:blip r:embed="rId1"/>
          <a:srcRect l="0" r="0" t="4452" b="42565"/>
          <a:stretch/>
        </p:blipFill>
        <p:spPr>
          <a:xfrm>
            <a:off x="0" y="3237865"/>
            <a:ext cx="12192000" cy="36201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12000">
                <a:srgbClr val="F6F4ED">
                  <a:alpha val="0"/>
                </a:srgbClr>
              </a:gs>
              <a:gs pos="50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rot="5400000">
            <a:off x="1025525" y="2640246"/>
            <a:ext cx="293611" cy="29372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6" name="Text 3"/>
          <p:cNvSpPr/>
          <p:nvPr/>
        </p:nvSpPr>
        <p:spPr>
          <a:xfrm rot="5400000">
            <a:off x="1025525" y="2640246"/>
            <a:ext cx="293611" cy="2937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 rot="5400000">
            <a:off x="1138452" y="2753218"/>
            <a:ext cx="293611" cy="29372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8" name="Text 5"/>
          <p:cNvSpPr/>
          <p:nvPr/>
        </p:nvSpPr>
        <p:spPr>
          <a:xfrm rot="5400000">
            <a:off x="1138452" y="2753218"/>
            <a:ext cx="293611" cy="2937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 rot="5400000">
            <a:off x="1025525" y="3540612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0" name="Text 7"/>
          <p:cNvSpPr/>
          <p:nvPr/>
        </p:nvSpPr>
        <p:spPr>
          <a:xfrm rot="5400000">
            <a:off x="1025525" y="3540612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 rot="5400000">
            <a:off x="1138452" y="3653446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2" name="Text 9"/>
          <p:cNvSpPr/>
          <p:nvPr/>
        </p:nvSpPr>
        <p:spPr>
          <a:xfrm rot="5400000">
            <a:off x="1138452" y="3653446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 rot="5400000">
            <a:off x="1025525" y="4440379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4" name="Text 11"/>
          <p:cNvSpPr/>
          <p:nvPr/>
        </p:nvSpPr>
        <p:spPr>
          <a:xfrm rot="5400000">
            <a:off x="1025525" y="4440379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5400000">
            <a:off x="1138452" y="4553212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6" name="Text 13"/>
          <p:cNvSpPr/>
          <p:nvPr/>
        </p:nvSpPr>
        <p:spPr>
          <a:xfrm rot="5400000">
            <a:off x="1138452" y="4553212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 rot="5400000">
            <a:off x="6283960" y="2640527"/>
            <a:ext cx="293611" cy="293361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8" name="Text 15"/>
          <p:cNvSpPr/>
          <p:nvPr/>
        </p:nvSpPr>
        <p:spPr>
          <a:xfrm rot="5400000">
            <a:off x="6283960" y="2640527"/>
            <a:ext cx="293611" cy="2933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 rot="5400000">
            <a:off x="6396887" y="2753358"/>
            <a:ext cx="293611" cy="293361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0" name="Text 17"/>
          <p:cNvSpPr/>
          <p:nvPr/>
        </p:nvSpPr>
        <p:spPr>
          <a:xfrm rot="5400000">
            <a:off x="6396887" y="2753358"/>
            <a:ext cx="293611" cy="2933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 rot="5400000">
            <a:off x="6283960" y="3540275"/>
            <a:ext cx="293611" cy="293361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2" name="Text 19"/>
          <p:cNvSpPr/>
          <p:nvPr/>
        </p:nvSpPr>
        <p:spPr>
          <a:xfrm rot="5400000">
            <a:off x="6283960" y="3540275"/>
            <a:ext cx="293611" cy="2933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 rot="5400000">
            <a:off x="6396887" y="3653106"/>
            <a:ext cx="293611" cy="293361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4" name="Text 21"/>
          <p:cNvSpPr/>
          <p:nvPr/>
        </p:nvSpPr>
        <p:spPr>
          <a:xfrm rot="5400000">
            <a:off x="6396887" y="3653106"/>
            <a:ext cx="293611" cy="2933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4254502" y="943610"/>
            <a:ext cx="3654741" cy="1333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pPr algn="ctr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1512242" y="2611438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2155927" y="2639116"/>
            <a:ext cx="4469663" cy="30341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Project Overview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1512242" y="3511840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2155927" y="3539484"/>
            <a:ext cx="4469663" cy="30341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Statement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1512242" y="4411606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2155927" y="4439251"/>
            <a:ext cx="4469663" cy="30341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 Impact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6770677" y="2611755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7414362" y="2639399"/>
            <a:ext cx="4469663" cy="30341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Our Solution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6770677" y="3511503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7414362" y="3539147"/>
            <a:ext cx="4469663" cy="30341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Team &amp; Vision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1049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 indent="0" marL="0">
              <a:lnSpc>
                <a:spcPct val="100000"/>
              </a:lnSpc>
              <a:buNone/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625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Project Overview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2-d2nf9s18bjvh7rlj0ed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685" y="-19050"/>
            <a:ext cx="12329160" cy="6995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854200"/>
            <a:ext cx="7886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90000"/>
              </a:lnSpc>
              <a:buNone/>
            </a:pPr>
            <a:r>
              <a:rPr lang="en-US" sz="36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Radiology AI Pro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565400"/>
            <a:ext cx="73787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 AI-powered radiology assistant delivering 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highlight>
                  <a:srgbClr val="9EAE9A">
                    <a:alpha val="3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preliminary scan interpretation 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and 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highlight>
                  <a:srgbClr val="9EAE9A">
                    <a:alpha val="3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structured medical reports 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 It accelerates workflows in emergency and low-resource settings without replacing radiologists.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87655" y="3835400"/>
            <a:ext cx="222250" cy="177800"/>
          </a:xfrm>
          <a:custGeom>
            <a:avLst/>
            <a:gdLst/>
            <a:ahLst/>
            <a:cxnLst/>
            <a:rect l="l" t="t" r="r" b="b"/>
            <a:pathLst>
              <a:path w="222250" h="177800">
                <a:moveTo>
                  <a:pt x="122238" y="0"/>
                </a:moveTo>
                <a:cubicBezTo>
                  <a:pt x="122238" y="-6147"/>
                  <a:pt x="117272" y="-11112"/>
                  <a:pt x="111125" y="-11112"/>
                </a:cubicBezTo>
                <a:cubicBezTo>
                  <a:pt x="104978" y="-11112"/>
                  <a:pt x="100013" y="-6147"/>
                  <a:pt x="100013" y="0"/>
                </a:cubicBezTo>
                <a:lnTo>
                  <a:pt x="100013" y="22225"/>
                </a:lnTo>
                <a:lnTo>
                  <a:pt x="66675" y="22225"/>
                </a:lnTo>
                <a:cubicBezTo>
                  <a:pt x="48270" y="22225"/>
                  <a:pt x="33337" y="37157"/>
                  <a:pt x="33337" y="55563"/>
                </a:cubicBezTo>
                <a:lnTo>
                  <a:pt x="33337" y="133350"/>
                </a:lnTo>
                <a:cubicBezTo>
                  <a:pt x="33337" y="151755"/>
                  <a:pt x="48270" y="166688"/>
                  <a:pt x="66675" y="166688"/>
                </a:cubicBezTo>
                <a:lnTo>
                  <a:pt x="155575" y="166688"/>
                </a:lnTo>
                <a:cubicBezTo>
                  <a:pt x="173980" y="166688"/>
                  <a:pt x="188913" y="151755"/>
                  <a:pt x="188913" y="133350"/>
                </a:cubicBezTo>
                <a:lnTo>
                  <a:pt x="188913" y="55563"/>
                </a:lnTo>
                <a:cubicBezTo>
                  <a:pt x="188913" y="37157"/>
                  <a:pt x="173980" y="22225"/>
                  <a:pt x="155575" y="22225"/>
                </a:cubicBezTo>
                <a:lnTo>
                  <a:pt x="122238" y="22225"/>
                </a:lnTo>
                <a:lnTo>
                  <a:pt x="122238" y="0"/>
                </a:lnTo>
                <a:close/>
                <a:moveTo>
                  <a:pt x="55563" y="127794"/>
                </a:moveTo>
                <a:cubicBezTo>
                  <a:pt x="55563" y="123175"/>
                  <a:pt x="59278" y="119459"/>
                  <a:pt x="63897" y="119459"/>
                </a:cubicBezTo>
                <a:lnTo>
                  <a:pt x="75009" y="119459"/>
                </a:lnTo>
                <a:cubicBezTo>
                  <a:pt x="79628" y="119459"/>
                  <a:pt x="83344" y="123175"/>
                  <a:pt x="83344" y="127794"/>
                </a:cubicBezTo>
                <a:cubicBezTo>
                  <a:pt x="83344" y="132412"/>
                  <a:pt x="79628" y="136128"/>
                  <a:pt x="75009" y="136128"/>
                </a:cubicBezTo>
                <a:lnTo>
                  <a:pt x="63897" y="136128"/>
                </a:lnTo>
                <a:cubicBezTo>
                  <a:pt x="59278" y="136128"/>
                  <a:pt x="55563" y="132412"/>
                  <a:pt x="55563" y="127794"/>
                </a:cubicBezTo>
                <a:close/>
                <a:moveTo>
                  <a:pt x="97234" y="127794"/>
                </a:moveTo>
                <a:cubicBezTo>
                  <a:pt x="97234" y="123175"/>
                  <a:pt x="100950" y="119459"/>
                  <a:pt x="105569" y="119459"/>
                </a:cubicBezTo>
                <a:lnTo>
                  <a:pt x="116681" y="119459"/>
                </a:lnTo>
                <a:cubicBezTo>
                  <a:pt x="121300" y="119459"/>
                  <a:pt x="125016" y="123175"/>
                  <a:pt x="125016" y="127794"/>
                </a:cubicBezTo>
                <a:cubicBezTo>
                  <a:pt x="125016" y="132412"/>
                  <a:pt x="121300" y="136128"/>
                  <a:pt x="116681" y="136128"/>
                </a:cubicBezTo>
                <a:lnTo>
                  <a:pt x="105569" y="136128"/>
                </a:lnTo>
                <a:cubicBezTo>
                  <a:pt x="100950" y="136128"/>
                  <a:pt x="97234" y="132412"/>
                  <a:pt x="97234" y="127794"/>
                </a:cubicBezTo>
                <a:close/>
                <a:moveTo>
                  <a:pt x="138906" y="127794"/>
                </a:moveTo>
                <a:cubicBezTo>
                  <a:pt x="138906" y="123175"/>
                  <a:pt x="142622" y="119459"/>
                  <a:pt x="147241" y="119459"/>
                </a:cubicBezTo>
                <a:lnTo>
                  <a:pt x="158353" y="119459"/>
                </a:lnTo>
                <a:cubicBezTo>
                  <a:pt x="162972" y="119459"/>
                  <a:pt x="166688" y="123175"/>
                  <a:pt x="166688" y="127794"/>
                </a:cubicBezTo>
                <a:cubicBezTo>
                  <a:pt x="166688" y="132412"/>
                  <a:pt x="162972" y="136128"/>
                  <a:pt x="158353" y="136128"/>
                </a:cubicBezTo>
                <a:lnTo>
                  <a:pt x="147241" y="136128"/>
                </a:lnTo>
                <a:cubicBezTo>
                  <a:pt x="142622" y="136128"/>
                  <a:pt x="138906" y="132412"/>
                  <a:pt x="138906" y="127794"/>
                </a:cubicBezTo>
                <a:close/>
                <a:moveTo>
                  <a:pt x="77788" y="61119"/>
                </a:moveTo>
                <a:cubicBezTo>
                  <a:pt x="86987" y="61119"/>
                  <a:pt x="94456" y="68588"/>
                  <a:pt x="94456" y="77788"/>
                </a:cubicBezTo>
                <a:cubicBezTo>
                  <a:pt x="94456" y="86987"/>
                  <a:pt x="86987" y="94456"/>
                  <a:pt x="77788" y="94456"/>
                </a:cubicBezTo>
                <a:cubicBezTo>
                  <a:pt x="68588" y="94456"/>
                  <a:pt x="61119" y="86987"/>
                  <a:pt x="61119" y="77788"/>
                </a:cubicBezTo>
                <a:cubicBezTo>
                  <a:pt x="61119" y="68588"/>
                  <a:pt x="68588" y="61119"/>
                  <a:pt x="77788" y="61119"/>
                </a:cubicBezTo>
                <a:close/>
                <a:moveTo>
                  <a:pt x="127794" y="77788"/>
                </a:moveTo>
                <a:cubicBezTo>
                  <a:pt x="127794" y="68588"/>
                  <a:pt x="135263" y="61119"/>
                  <a:pt x="144463" y="61119"/>
                </a:cubicBezTo>
                <a:cubicBezTo>
                  <a:pt x="153662" y="61119"/>
                  <a:pt x="161131" y="68588"/>
                  <a:pt x="161131" y="77788"/>
                </a:cubicBezTo>
                <a:cubicBezTo>
                  <a:pt x="161131" y="86987"/>
                  <a:pt x="153662" y="94456"/>
                  <a:pt x="144463" y="94456"/>
                </a:cubicBezTo>
                <a:cubicBezTo>
                  <a:pt x="135263" y="94456"/>
                  <a:pt x="127794" y="86987"/>
                  <a:pt x="127794" y="77788"/>
                </a:cubicBezTo>
                <a:close/>
                <a:moveTo>
                  <a:pt x="22225" y="77788"/>
                </a:moveTo>
                <a:cubicBezTo>
                  <a:pt x="22225" y="71641"/>
                  <a:pt x="17259" y="66675"/>
                  <a:pt x="11112" y="66675"/>
                </a:cubicBezTo>
                <a:cubicBezTo>
                  <a:pt x="4966" y="66675"/>
                  <a:pt x="0" y="71641"/>
                  <a:pt x="0" y="77788"/>
                </a:cubicBezTo>
                <a:lnTo>
                  <a:pt x="0" y="111125"/>
                </a:lnTo>
                <a:cubicBezTo>
                  <a:pt x="0" y="117272"/>
                  <a:pt x="4966" y="122238"/>
                  <a:pt x="11112" y="122238"/>
                </a:cubicBezTo>
                <a:cubicBezTo>
                  <a:pt x="17259" y="122238"/>
                  <a:pt x="22225" y="117272"/>
                  <a:pt x="22225" y="111125"/>
                </a:cubicBezTo>
                <a:lnTo>
                  <a:pt x="22225" y="77788"/>
                </a:lnTo>
                <a:close/>
                <a:moveTo>
                  <a:pt x="211138" y="66675"/>
                </a:moveTo>
                <a:cubicBezTo>
                  <a:pt x="204991" y="66675"/>
                  <a:pt x="200025" y="71641"/>
                  <a:pt x="200025" y="77788"/>
                </a:cubicBezTo>
                <a:lnTo>
                  <a:pt x="200025" y="111125"/>
                </a:lnTo>
                <a:cubicBezTo>
                  <a:pt x="200025" y="117272"/>
                  <a:pt x="204991" y="122238"/>
                  <a:pt x="211138" y="122238"/>
                </a:cubicBezTo>
                <a:cubicBezTo>
                  <a:pt x="217284" y="122238"/>
                  <a:pt x="222250" y="117272"/>
                  <a:pt x="222250" y="111125"/>
                </a:cubicBezTo>
                <a:lnTo>
                  <a:pt x="222250" y="77788"/>
                </a:lnTo>
                <a:cubicBezTo>
                  <a:pt x="222250" y="71641"/>
                  <a:pt x="217284" y="66675"/>
                  <a:pt x="211138" y="66675"/>
                </a:cubicBezTo>
                <a:close/>
              </a:path>
            </a:pathLst>
          </a:custGeom>
          <a:solidFill>
            <a:srgbClr val="6B8E67"/>
          </a:solidFill>
          <a:ln/>
        </p:spPr>
      </p:sp>
      <p:sp>
        <p:nvSpPr>
          <p:cNvPr id="6" name="Text 3"/>
          <p:cNvSpPr/>
          <p:nvPr/>
        </p:nvSpPr>
        <p:spPr>
          <a:xfrm>
            <a:off x="638810" y="3784600"/>
            <a:ext cx="3200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Automatic scan type detection (X-ray, CT, MRI, Ultrasound)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134961" y="3835400"/>
            <a:ext cx="133350" cy="177800"/>
          </a:xfrm>
          <a:custGeom>
            <a:avLst/>
            <a:gdLst/>
            <a:ahLst/>
            <a:cxnLst/>
            <a:rect l="l" t="t" r="r" b="b"/>
            <a:pathLst>
              <a:path w="133350" h="177800">
                <a:moveTo>
                  <a:pt x="0" y="22225"/>
                </a:moveTo>
                <a:cubicBezTo>
                  <a:pt x="0" y="9967"/>
                  <a:pt x="9967" y="0"/>
                  <a:pt x="22225" y="0"/>
                </a:cubicBezTo>
                <a:lnTo>
                  <a:pt x="74141" y="0"/>
                </a:lnTo>
                <a:cubicBezTo>
                  <a:pt x="80045" y="0"/>
                  <a:pt x="85705" y="2327"/>
                  <a:pt x="89872" y="6494"/>
                </a:cubicBezTo>
                <a:lnTo>
                  <a:pt x="126856" y="43512"/>
                </a:lnTo>
                <a:cubicBezTo>
                  <a:pt x="131023" y="47680"/>
                  <a:pt x="133350" y="53340"/>
                  <a:pt x="133350" y="59244"/>
                </a:cubicBezTo>
                <a:lnTo>
                  <a:pt x="133350" y="155575"/>
                </a:lnTo>
                <a:cubicBezTo>
                  <a:pt x="133350" y="167833"/>
                  <a:pt x="123383" y="177800"/>
                  <a:pt x="111125" y="177800"/>
                </a:cubicBezTo>
                <a:lnTo>
                  <a:pt x="22225" y="177800"/>
                </a:lnTo>
                <a:cubicBezTo>
                  <a:pt x="9967" y="177800"/>
                  <a:pt x="0" y="167833"/>
                  <a:pt x="0" y="155575"/>
                </a:cubicBezTo>
                <a:lnTo>
                  <a:pt x="0" y="22225"/>
                </a:lnTo>
                <a:close/>
                <a:moveTo>
                  <a:pt x="72231" y="20315"/>
                </a:moveTo>
                <a:lnTo>
                  <a:pt x="72231" y="52784"/>
                </a:lnTo>
                <a:cubicBezTo>
                  <a:pt x="72231" y="57403"/>
                  <a:pt x="75947" y="61119"/>
                  <a:pt x="80566" y="61119"/>
                </a:cubicBezTo>
                <a:lnTo>
                  <a:pt x="113035" y="61119"/>
                </a:lnTo>
                <a:lnTo>
                  <a:pt x="72231" y="20315"/>
                </a:lnTo>
                <a:close/>
                <a:moveTo>
                  <a:pt x="55563" y="97234"/>
                </a:moveTo>
                <a:lnTo>
                  <a:pt x="55563" y="111125"/>
                </a:lnTo>
                <a:lnTo>
                  <a:pt x="41672" y="111125"/>
                </a:lnTo>
                <a:cubicBezTo>
                  <a:pt x="38616" y="111125"/>
                  <a:pt x="36116" y="113625"/>
                  <a:pt x="36116" y="116681"/>
                </a:cubicBezTo>
                <a:lnTo>
                  <a:pt x="36116" y="127794"/>
                </a:lnTo>
                <a:cubicBezTo>
                  <a:pt x="36116" y="130850"/>
                  <a:pt x="38616" y="133350"/>
                  <a:pt x="41672" y="133350"/>
                </a:cubicBezTo>
                <a:lnTo>
                  <a:pt x="55563" y="133350"/>
                </a:lnTo>
                <a:lnTo>
                  <a:pt x="55563" y="147241"/>
                </a:lnTo>
                <a:cubicBezTo>
                  <a:pt x="55563" y="150297"/>
                  <a:pt x="58063" y="152797"/>
                  <a:pt x="61119" y="152797"/>
                </a:cubicBezTo>
                <a:lnTo>
                  <a:pt x="72231" y="152797"/>
                </a:lnTo>
                <a:cubicBezTo>
                  <a:pt x="75287" y="152797"/>
                  <a:pt x="77788" y="150297"/>
                  <a:pt x="77788" y="147241"/>
                </a:cubicBezTo>
                <a:lnTo>
                  <a:pt x="77788" y="133350"/>
                </a:lnTo>
                <a:lnTo>
                  <a:pt x="91678" y="133350"/>
                </a:lnTo>
                <a:cubicBezTo>
                  <a:pt x="94734" y="133350"/>
                  <a:pt x="97234" y="130850"/>
                  <a:pt x="97234" y="127794"/>
                </a:cubicBezTo>
                <a:lnTo>
                  <a:pt x="97234" y="116681"/>
                </a:lnTo>
                <a:cubicBezTo>
                  <a:pt x="97234" y="113625"/>
                  <a:pt x="94734" y="111125"/>
                  <a:pt x="91678" y="111125"/>
                </a:cubicBezTo>
                <a:lnTo>
                  <a:pt x="77788" y="111125"/>
                </a:lnTo>
                <a:lnTo>
                  <a:pt x="77788" y="97234"/>
                </a:lnTo>
                <a:cubicBezTo>
                  <a:pt x="77788" y="94178"/>
                  <a:pt x="75287" y="91678"/>
                  <a:pt x="72231" y="91678"/>
                </a:cubicBezTo>
                <a:lnTo>
                  <a:pt x="61119" y="91678"/>
                </a:lnTo>
                <a:cubicBezTo>
                  <a:pt x="58063" y="91678"/>
                  <a:pt x="55563" y="94178"/>
                  <a:pt x="55563" y="97234"/>
                </a:cubicBezTo>
                <a:close/>
              </a:path>
            </a:pathLst>
          </a:custGeom>
          <a:solidFill>
            <a:srgbClr val="6B8E67"/>
          </a:solidFill>
          <a:ln/>
        </p:spPr>
      </p:sp>
      <p:sp>
        <p:nvSpPr>
          <p:cNvPr id="8" name="Text 5"/>
          <p:cNvSpPr/>
          <p:nvPr/>
        </p:nvSpPr>
        <p:spPr>
          <a:xfrm>
            <a:off x="4451509" y="3784600"/>
            <a:ext cx="3187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AI-generated findings &amp; clinical-style formatted report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71475" y="45466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0"/>
                </a:moveTo>
                <a:cubicBezTo>
                  <a:pt x="90497" y="0"/>
                  <a:pt x="92095" y="347"/>
                  <a:pt x="93553" y="1007"/>
                </a:cubicBezTo>
                <a:lnTo>
                  <a:pt x="158978" y="28754"/>
                </a:lnTo>
                <a:cubicBezTo>
                  <a:pt x="166618" y="31983"/>
                  <a:pt x="172313" y="39519"/>
                  <a:pt x="172278" y="48617"/>
                </a:cubicBezTo>
                <a:cubicBezTo>
                  <a:pt x="172105" y="83066"/>
                  <a:pt x="157936" y="146095"/>
                  <a:pt x="98103" y="174744"/>
                </a:cubicBezTo>
                <a:cubicBezTo>
                  <a:pt x="92303" y="177522"/>
                  <a:pt x="85566" y="177522"/>
                  <a:pt x="79767" y="174744"/>
                </a:cubicBezTo>
                <a:cubicBezTo>
                  <a:pt x="19898" y="146095"/>
                  <a:pt x="5765" y="83066"/>
                  <a:pt x="5591" y="48617"/>
                </a:cubicBezTo>
                <a:cubicBezTo>
                  <a:pt x="5556" y="39519"/>
                  <a:pt x="11251" y="31983"/>
                  <a:pt x="18891" y="28754"/>
                </a:cubicBezTo>
                <a:lnTo>
                  <a:pt x="84281" y="1007"/>
                </a:lnTo>
                <a:cubicBezTo>
                  <a:pt x="85740" y="347"/>
                  <a:pt x="87303" y="0"/>
                  <a:pt x="88900" y="0"/>
                </a:cubicBezTo>
                <a:close/>
                <a:moveTo>
                  <a:pt x="88900" y="23197"/>
                </a:moveTo>
                <a:lnTo>
                  <a:pt x="88900" y="154498"/>
                </a:lnTo>
                <a:cubicBezTo>
                  <a:pt x="136823" y="131301"/>
                  <a:pt x="149706" y="79906"/>
                  <a:pt x="150019" y="49138"/>
                </a:cubicBezTo>
                <a:lnTo>
                  <a:pt x="88900" y="23232"/>
                </a:lnTo>
                <a:lnTo>
                  <a:pt x="88900" y="23232"/>
                </a:lnTo>
                <a:close/>
              </a:path>
            </a:pathLst>
          </a:custGeom>
          <a:solidFill>
            <a:srgbClr val="6B8E67"/>
          </a:solidFill>
          <a:ln/>
        </p:spPr>
      </p:sp>
      <p:sp>
        <p:nvSpPr>
          <p:cNvPr id="10" name="Text 7"/>
          <p:cNvSpPr/>
          <p:nvPr/>
        </p:nvSpPr>
        <p:spPr>
          <a:xfrm>
            <a:off x="762000" y="4495800"/>
            <a:ext cx="3403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Confidence score &amp; safety disclaimer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128929" y="4546600"/>
            <a:ext cx="200025" cy="177800"/>
          </a:xfrm>
          <a:custGeom>
            <a:avLst/>
            <a:gdLst/>
            <a:ahLst/>
            <a:cxnLst/>
            <a:rect l="l" t="t" r="r" b="b"/>
            <a:pathLst>
              <a:path w="200025" h="177800">
                <a:moveTo>
                  <a:pt x="33337" y="0"/>
                </a:moveTo>
                <a:cubicBezTo>
                  <a:pt x="21079" y="0"/>
                  <a:pt x="11112" y="9967"/>
                  <a:pt x="11112" y="22225"/>
                </a:cubicBezTo>
                <a:lnTo>
                  <a:pt x="11112" y="155575"/>
                </a:lnTo>
                <a:cubicBezTo>
                  <a:pt x="11112" y="167833"/>
                  <a:pt x="21079" y="177800"/>
                  <a:pt x="33337" y="177800"/>
                </a:cubicBezTo>
                <a:lnTo>
                  <a:pt x="61119" y="177800"/>
                </a:lnTo>
                <a:lnTo>
                  <a:pt x="61119" y="138906"/>
                </a:lnTo>
                <a:cubicBezTo>
                  <a:pt x="61119" y="126648"/>
                  <a:pt x="71085" y="116681"/>
                  <a:pt x="83344" y="116681"/>
                </a:cubicBezTo>
                <a:lnTo>
                  <a:pt x="144463" y="116681"/>
                </a:lnTo>
                <a:lnTo>
                  <a:pt x="144463" y="59209"/>
                </a:lnTo>
                <a:cubicBezTo>
                  <a:pt x="144463" y="53305"/>
                  <a:pt x="142136" y="47645"/>
                  <a:pt x="137969" y="43478"/>
                </a:cubicBezTo>
                <a:lnTo>
                  <a:pt x="100950" y="6494"/>
                </a:lnTo>
                <a:cubicBezTo>
                  <a:pt x="96783" y="2327"/>
                  <a:pt x="91157" y="0"/>
                  <a:pt x="85254" y="0"/>
                </a:cubicBezTo>
                <a:lnTo>
                  <a:pt x="33337" y="0"/>
                </a:lnTo>
                <a:close/>
                <a:moveTo>
                  <a:pt x="124147" y="61119"/>
                </a:moveTo>
                <a:lnTo>
                  <a:pt x="91678" y="61119"/>
                </a:lnTo>
                <a:cubicBezTo>
                  <a:pt x="87059" y="61119"/>
                  <a:pt x="83344" y="57403"/>
                  <a:pt x="83344" y="52784"/>
                </a:cubicBezTo>
                <a:lnTo>
                  <a:pt x="83344" y="20315"/>
                </a:lnTo>
                <a:lnTo>
                  <a:pt x="124147" y="61119"/>
                </a:lnTo>
                <a:close/>
                <a:moveTo>
                  <a:pt x="83344" y="131961"/>
                </a:moveTo>
                <a:cubicBezTo>
                  <a:pt x="79524" y="131961"/>
                  <a:pt x="76398" y="135086"/>
                  <a:pt x="76398" y="138906"/>
                </a:cubicBezTo>
                <a:lnTo>
                  <a:pt x="76398" y="183356"/>
                </a:lnTo>
                <a:cubicBezTo>
                  <a:pt x="76398" y="187176"/>
                  <a:pt x="79524" y="190302"/>
                  <a:pt x="83344" y="190302"/>
                </a:cubicBezTo>
                <a:cubicBezTo>
                  <a:pt x="87164" y="190302"/>
                  <a:pt x="90289" y="187176"/>
                  <a:pt x="90289" y="183356"/>
                </a:cubicBezTo>
                <a:lnTo>
                  <a:pt x="90289" y="173633"/>
                </a:lnTo>
                <a:lnTo>
                  <a:pt x="94456" y="173633"/>
                </a:lnTo>
                <a:cubicBezTo>
                  <a:pt x="105951" y="173633"/>
                  <a:pt x="115292" y="164291"/>
                  <a:pt x="115292" y="152797"/>
                </a:cubicBezTo>
                <a:cubicBezTo>
                  <a:pt x="115292" y="141302"/>
                  <a:pt x="105951" y="131961"/>
                  <a:pt x="94456" y="131961"/>
                </a:cubicBezTo>
                <a:lnTo>
                  <a:pt x="83344" y="131961"/>
                </a:lnTo>
                <a:close/>
                <a:moveTo>
                  <a:pt x="94456" y="159742"/>
                </a:moveTo>
                <a:lnTo>
                  <a:pt x="90289" y="159742"/>
                </a:lnTo>
                <a:lnTo>
                  <a:pt x="90289" y="145852"/>
                </a:lnTo>
                <a:lnTo>
                  <a:pt x="94456" y="145852"/>
                </a:lnTo>
                <a:cubicBezTo>
                  <a:pt x="98276" y="145852"/>
                  <a:pt x="101402" y="148977"/>
                  <a:pt x="101402" y="152797"/>
                </a:cubicBezTo>
                <a:cubicBezTo>
                  <a:pt x="101402" y="156617"/>
                  <a:pt x="98276" y="159742"/>
                  <a:pt x="94456" y="159742"/>
                </a:cubicBezTo>
                <a:close/>
                <a:moveTo>
                  <a:pt x="127794" y="131961"/>
                </a:moveTo>
                <a:cubicBezTo>
                  <a:pt x="123974" y="131961"/>
                  <a:pt x="120848" y="135086"/>
                  <a:pt x="120848" y="138906"/>
                </a:cubicBezTo>
                <a:lnTo>
                  <a:pt x="120848" y="183356"/>
                </a:lnTo>
                <a:cubicBezTo>
                  <a:pt x="120848" y="187176"/>
                  <a:pt x="123974" y="190302"/>
                  <a:pt x="127794" y="190302"/>
                </a:cubicBezTo>
                <a:lnTo>
                  <a:pt x="138906" y="190302"/>
                </a:lnTo>
                <a:cubicBezTo>
                  <a:pt x="148873" y="190302"/>
                  <a:pt x="156964" y="182210"/>
                  <a:pt x="156964" y="172244"/>
                </a:cubicBezTo>
                <a:lnTo>
                  <a:pt x="156964" y="150019"/>
                </a:lnTo>
                <a:cubicBezTo>
                  <a:pt x="156964" y="140052"/>
                  <a:pt x="148873" y="131961"/>
                  <a:pt x="138906" y="131961"/>
                </a:cubicBezTo>
                <a:lnTo>
                  <a:pt x="127794" y="131961"/>
                </a:lnTo>
                <a:close/>
                <a:moveTo>
                  <a:pt x="134739" y="176411"/>
                </a:moveTo>
                <a:lnTo>
                  <a:pt x="134739" y="145852"/>
                </a:lnTo>
                <a:lnTo>
                  <a:pt x="138906" y="145852"/>
                </a:lnTo>
                <a:cubicBezTo>
                  <a:pt x="141198" y="145852"/>
                  <a:pt x="143073" y="147727"/>
                  <a:pt x="143073" y="150019"/>
                </a:cubicBezTo>
                <a:lnTo>
                  <a:pt x="143073" y="172244"/>
                </a:lnTo>
                <a:cubicBezTo>
                  <a:pt x="143073" y="174536"/>
                  <a:pt x="141198" y="176411"/>
                  <a:pt x="138906" y="176411"/>
                </a:cubicBezTo>
                <a:lnTo>
                  <a:pt x="134739" y="176411"/>
                </a:lnTo>
                <a:close/>
                <a:moveTo>
                  <a:pt x="165298" y="138906"/>
                </a:moveTo>
                <a:lnTo>
                  <a:pt x="165298" y="183356"/>
                </a:lnTo>
                <a:cubicBezTo>
                  <a:pt x="165298" y="187176"/>
                  <a:pt x="168424" y="190302"/>
                  <a:pt x="172244" y="190302"/>
                </a:cubicBezTo>
                <a:cubicBezTo>
                  <a:pt x="176064" y="190302"/>
                  <a:pt x="179189" y="187176"/>
                  <a:pt x="179189" y="183356"/>
                </a:cubicBezTo>
                <a:lnTo>
                  <a:pt x="179189" y="168077"/>
                </a:lnTo>
                <a:lnTo>
                  <a:pt x="188913" y="168077"/>
                </a:lnTo>
                <a:cubicBezTo>
                  <a:pt x="192732" y="168077"/>
                  <a:pt x="195858" y="164951"/>
                  <a:pt x="195858" y="161131"/>
                </a:cubicBezTo>
                <a:cubicBezTo>
                  <a:pt x="195858" y="157311"/>
                  <a:pt x="192732" y="154186"/>
                  <a:pt x="188913" y="154186"/>
                </a:cubicBezTo>
                <a:lnTo>
                  <a:pt x="179189" y="154186"/>
                </a:lnTo>
                <a:lnTo>
                  <a:pt x="179189" y="145852"/>
                </a:lnTo>
                <a:lnTo>
                  <a:pt x="188913" y="145852"/>
                </a:lnTo>
                <a:cubicBezTo>
                  <a:pt x="192732" y="145852"/>
                  <a:pt x="195858" y="142726"/>
                  <a:pt x="195858" y="138906"/>
                </a:cubicBezTo>
                <a:cubicBezTo>
                  <a:pt x="195858" y="135086"/>
                  <a:pt x="192732" y="131961"/>
                  <a:pt x="188913" y="131961"/>
                </a:cubicBezTo>
                <a:lnTo>
                  <a:pt x="172244" y="131961"/>
                </a:lnTo>
                <a:cubicBezTo>
                  <a:pt x="168424" y="131961"/>
                  <a:pt x="165298" y="135086"/>
                  <a:pt x="165298" y="138906"/>
                </a:cubicBezTo>
                <a:close/>
              </a:path>
            </a:pathLst>
          </a:custGeom>
          <a:solidFill>
            <a:srgbClr val="6B8E67"/>
          </a:solidFill>
          <a:ln/>
        </p:spPr>
      </p:sp>
      <p:sp>
        <p:nvSpPr>
          <p:cNvPr id="12" name="Text 9"/>
          <p:cNvSpPr/>
          <p:nvPr/>
        </p:nvSpPr>
        <p:spPr>
          <a:xfrm>
            <a:off x="4506278" y="4495800"/>
            <a:ext cx="3136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PDF export for seamless workflow integration</a:t>
            </a:r>
            <a:endParaRPr lang="en-US" sz="1600" dirty="0"/>
          </a:p>
        </p:txBody>
      </p:sp>
      <p:pic>
        <p:nvPicPr>
          <p:cNvPr id="13" name="Image 1" descr="https://kimi-web-img.moonshot.cn/img/img.freepik.com/3d408d1bbdb3aa34ae40a973205fca122ea6f56b.jpg">    </p:cNvPr>
          <p:cNvPicPr>
            <a:picLocks noChangeAspect="1"/>
          </p:cNvPicPr>
          <p:nvPr/>
        </p:nvPicPr>
        <p:blipFill>
          <a:blip r:embed="rId2"/>
          <a:srcRect l="21311" r="21311" t="0" b="0"/>
          <a:stretch/>
        </p:blipFill>
        <p:spPr>
          <a:xfrm>
            <a:off x="8043228" y="1524000"/>
            <a:ext cx="3898900" cy="3810000"/>
          </a:xfrm>
          <a:prstGeom prst="roundRect">
            <a:avLst>
              <a:gd name="adj" fmla="val 2667"/>
            </a:avLst>
          </a:prstGeom>
        </p:spPr>
      </p:pic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1049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 indent="0" marL="0">
              <a:lnSpc>
                <a:spcPct val="100000"/>
              </a:lnSpc>
              <a:buNone/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625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Statement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2-d2nf9s18bjvh7rlj0ed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685" y="-19050"/>
            <a:ext cx="12329160" cy="6995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6510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Radiology Bottleneck in India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2209800"/>
            <a:ext cx="1219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A9B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critical shortage of specialists and surging imaging demand are crippling diagnostic timelines.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2921000"/>
            <a:ext cx="3695700" cy="2286000"/>
          </a:xfrm>
          <a:custGeom>
            <a:avLst/>
            <a:gdLst/>
            <a:ahLst/>
            <a:cxnLst/>
            <a:rect l="l" t="t" r="r" b="b"/>
            <a:pathLst>
              <a:path w="3695700" h="2286000">
                <a:moveTo>
                  <a:pt x="101590" y="0"/>
                </a:moveTo>
                <a:lnTo>
                  <a:pt x="3594110" y="0"/>
                </a:lnTo>
                <a:cubicBezTo>
                  <a:pt x="3650217" y="0"/>
                  <a:pt x="3695700" y="45483"/>
                  <a:pt x="3695700" y="101590"/>
                </a:cubicBezTo>
                <a:lnTo>
                  <a:pt x="3695700" y="2184410"/>
                </a:lnTo>
                <a:cubicBezTo>
                  <a:pt x="3695700" y="2240517"/>
                  <a:pt x="3650217" y="2286000"/>
                  <a:pt x="3594110" y="2286000"/>
                </a:cubicBezTo>
                <a:lnTo>
                  <a:pt x="101590" y="2286000"/>
                </a:lnTo>
                <a:cubicBezTo>
                  <a:pt x="45483" y="2286000"/>
                  <a:pt x="0" y="2240517"/>
                  <a:pt x="0" y="2184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9EAE9A">
              <a:alpha val="20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1899602" y="316484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200025" y="7144"/>
                </a:moveTo>
                <a:cubicBezTo>
                  <a:pt x="140884" y="7144"/>
                  <a:pt x="92869" y="55159"/>
                  <a:pt x="92869" y="114300"/>
                </a:cubicBezTo>
                <a:cubicBezTo>
                  <a:pt x="92869" y="173441"/>
                  <a:pt x="140884" y="221456"/>
                  <a:pt x="200025" y="221456"/>
                </a:cubicBezTo>
                <a:cubicBezTo>
                  <a:pt x="259166" y="221456"/>
                  <a:pt x="307181" y="173441"/>
                  <a:pt x="307181" y="114300"/>
                </a:cubicBezTo>
                <a:cubicBezTo>
                  <a:pt x="307181" y="55159"/>
                  <a:pt x="259166" y="7144"/>
                  <a:pt x="200025" y="7144"/>
                </a:cubicBezTo>
                <a:close/>
                <a:moveTo>
                  <a:pt x="253603" y="286464"/>
                </a:moveTo>
                <a:cubicBezTo>
                  <a:pt x="248781" y="286018"/>
                  <a:pt x="243780" y="285750"/>
                  <a:pt x="238780" y="285750"/>
                </a:cubicBezTo>
                <a:lnTo>
                  <a:pt x="161181" y="285750"/>
                </a:lnTo>
                <a:cubicBezTo>
                  <a:pt x="156180" y="285750"/>
                  <a:pt x="151269" y="286018"/>
                  <a:pt x="146358" y="286464"/>
                </a:cubicBezTo>
                <a:lnTo>
                  <a:pt x="146358" y="346740"/>
                </a:lnTo>
                <a:cubicBezTo>
                  <a:pt x="161092" y="353526"/>
                  <a:pt x="171361" y="368439"/>
                  <a:pt x="171361" y="385673"/>
                </a:cubicBezTo>
                <a:cubicBezTo>
                  <a:pt x="171361" y="409337"/>
                  <a:pt x="152162" y="428536"/>
                  <a:pt x="128498" y="428536"/>
                </a:cubicBezTo>
                <a:cubicBezTo>
                  <a:pt x="104835" y="428536"/>
                  <a:pt x="85636" y="409337"/>
                  <a:pt x="85636" y="385673"/>
                </a:cubicBezTo>
                <a:cubicBezTo>
                  <a:pt x="85636" y="368350"/>
                  <a:pt x="95905" y="353437"/>
                  <a:pt x="110639" y="346740"/>
                </a:cubicBezTo>
                <a:lnTo>
                  <a:pt x="110639" y="294590"/>
                </a:lnTo>
                <a:cubicBezTo>
                  <a:pt x="54471" y="315218"/>
                  <a:pt x="14288" y="369332"/>
                  <a:pt x="14288" y="432733"/>
                </a:cubicBezTo>
                <a:cubicBezTo>
                  <a:pt x="14288" y="446216"/>
                  <a:pt x="25271" y="457200"/>
                  <a:pt x="38755" y="457200"/>
                </a:cubicBezTo>
                <a:lnTo>
                  <a:pt x="361206" y="457200"/>
                </a:lnTo>
                <a:cubicBezTo>
                  <a:pt x="374690" y="457200"/>
                  <a:pt x="385673" y="446216"/>
                  <a:pt x="385673" y="432733"/>
                </a:cubicBezTo>
                <a:cubicBezTo>
                  <a:pt x="385673" y="369332"/>
                  <a:pt x="345490" y="315307"/>
                  <a:pt x="289233" y="294680"/>
                </a:cubicBezTo>
                <a:lnTo>
                  <a:pt x="289233" y="328077"/>
                </a:lnTo>
                <a:cubicBezTo>
                  <a:pt x="310039" y="335399"/>
                  <a:pt x="324951" y="355312"/>
                  <a:pt x="324951" y="378619"/>
                </a:cubicBezTo>
                <a:lnTo>
                  <a:pt x="324951" y="407194"/>
                </a:lnTo>
                <a:cubicBezTo>
                  <a:pt x="324951" y="417016"/>
                  <a:pt x="316915" y="425053"/>
                  <a:pt x="307092" y="425053"/>
                </a:cubicBezTo>
                <a:cubicBezTo>
                  <a:pt x="297269" y="425053"/>
                  <a:pt x="289233" y="417016"/>
                  <a:pt x="289233" y="407194"/>
                </a:cubicBezTo>
                <a:lnTo>
                  <a:pt x="289233" y="378619"/>
                </a:lnTo>
                <a:cubicBezTo>
                  <a:pt x="289233" y="368796"/>
                  <a:pt x="281196" y="360759"/>
                  <a:pt x="271373" y="360759"/>
                </a:cubicBezTo>
                <a:cubicBezTo>
                  <a:pt x="261551" y="360759"/>
                  <a:pt x="253514" y="368796"/>
                  <a:pt x="253514" y="378619"/>
                </a:cubicBezTo>
                <a:lnTo>
                  <a:pt x="253514" y="407194"/>
                </a:lnTo>
                <a:cubicBezTo>
                  <a:pt x="253514" y="417016"/>
                  <a:pt x="245477" y="425053"/>
                  <a:pt x="235654" y="425053"/>
                </a:cubicBezTo>
                <a:cubicBezTo>
                  <a:pt x="225832" y="425053"/>
                  <a:pt x="217795" y="417016"/>
                  <a:pt x="217795" y="407194"/>
                </a:cubicBezTo>
                <a:lnTo>
                  <a:pt x="217795" y="378619"/>
                </a:lnTo>
                <a:cubicBezTo>
                  <a:pt x="217795" y="355312"/>
                  <a:pt x="232708" y="335488"/>
                  <a:pt x="253514" y="328077"/>
                </a:cubicBezTo>
                <a:lnTo>
                  <a:pt x="253514" y="286464"/>
                </a:lnTo>
                <a:close/>
              </a:path>
            </a:pathLst>
          </a:custGeom>
          <a:solidFill>
            <a:srgbClr val="9EAE9A"/>
          </a:solidFill>
          <a:ln/>
        </p:spPr>
      </p:sp>
      <p:sp>
        <p:nvSpPr>
          <p:cNvPr id="7" name="Text 4"/>
          <p:cNvSpPr/>
          <p:nvPr/>
        </p:nvSpPr>
        <p:spPr>
          <a:xfrm>
            <a:off x="970280" y="3784600"/>
            <a:ext cx="2260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Severe Shortage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57200" y="4241800"/>
            <a:ext cx="32893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critical lack of radiologists, especially outside major cities, creates vast diagnostic deserts.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250214" y="2921000"/>
            <a:ext cx="3695700" cy="2286000"/>
          </a:xfrm>
          <a:custGeom>
            <a:avLst/>
            <a:gdLst/>
            <a:ahLst/>
            <a:cxnLst/>
            <a:rect l="l" t="t" r="r" b="b"/>
            <a:pathLst>
              <a:path w="3695700" h="2286000">
                <a:moveTo>
                  <a:pt x="101590" y="0"/>
                </a:moveTo>
                <a:lnTo>
                  <a:pt x="3594110" y="0"/>
                </a:lnTo>
                <a:cubicBezTo>
                  <a:pt x="3650217" y="0"/>
                  <a:pt x="3695700" y="45483"/>
                  <a:pt x="3695700" y="101590"/>
                </a:cubicBezTo>
                <a:lnTo>
                  <a:pt x="3695700" y="2184410"/>
                </a:lnTo>
                <a:cubicBezTo>
                  <a:pt x="3695700" y="2240517"/>
                  <a:pt x="3650217" y="2286000"/>
                  <a:pt x="3594110" y="2286000"/>
                </a:cubicBezTo>
                <a:lnTo>
                  <a:pt x="101590" y="2286000"/>
                </a:lnTo>
                <a:cubicBezTo>
                  <a:pt x="45483" y="2286000"/>
                  <a:pt x="0" y="2240517"/>
                  <a:pt x="0" y="2184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C89F83">
              <a:alpha val="20000"/>
            </a:srgbClr>
          </a:solidFill>
          <a:ln/>
          <a:effectLst>
            <a:outerShdw sx="100000" sy="100000" kx="0" ky="0" algn="bl" rotWithShape="0" blurRad="190500" dist="127000" dir="5400000">
              <a:srgbClr val="000000">
                <a:alpha val="10196"/>
              </a:srgbClr>
            </a:outerShdw>
          </a:effectLst>
        </p:spPr>
      </p:sp>
      <p:sp>
        <p:nvSpPr>
          <p:cNvPr id="10" name="Shape 7"/>
          <p:cNvSpPr/>
          <p:nvPr/>
        </p:nvSpPr>
        <p:spPr>
          <a:xfrm>
            <a:off x="5838666" y="316484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85725" y="85725"/>
                </a:moveTo>
                <a:cubicBezTo>
                  <a:pt x="85725" y="54203"/>
                  <a:pt x="111353" y="28575"/>
                  <a:pt x="142875" y="28575"/>
                </a:cubicBezTo>
                <a:lnTo>
                  <a:pt x="428625" y="28575"/>
                </a:lnTo>
                <a:cubicBezTo>
                  <a:pt x="460147" y="28575"/>
                  <a:pt x="485775" y="54203"/>
                  <a:pt x="485775" y="85725"/>
                </a:cubicBezTo>
                <a:lnTo>
                  <a:pt x="485775" y="314325"/>
                </a:lnTo>
                <a:cubicBezTo>
                  <a:pt x="485775" y="345847"/>
                  <a:pt x="460147" y="371475"/>
                  <a:pt x="428625" y="371475"/>
                </a:cubicBezTo>
                <a:lnTo>
                  <a:pt x="142875" y="371475"/>
                </a:lnTo>
                <a:cubicBezTo>
                  <a:pt x="111353" y="371475"/>
                  <a:pt x="85725" y="345847"/>
                  <a:pt x="85725" y="314325"/>
                </a:cubicBezTo>
                <a:lnTo>
                  <a:pt x="85725" y="85725"/>
                </a:lnTo>
                <a:close/>
                <a:moveTo>
                  <a:pt x="21431" y="114300"/>
                </a:moveTo>
                <a:cubicBezTo>
                  <a:pt x="33308" y="114300"/>
                  <a:pt x="42863" y="123855"/>
                  <a:pt x="42863" y="135731"/>
                </a:cubicBezTo>
                <a:lnTo>
                  <a:pt x="42863" y="400050"/>
                </a:lnTo>
                <a:cubicBezTo>
                  <a:pt x="42863" y="407908"/>
                  <a:pt x="49292" y="414338"/>
                  <a:pt x="57150" y="414338"/>
                </a:cubicBezTo>
                <a:lnTo>
                  <a:pt x="378619" y="414338"/>
                </a:lnTo>
                <a:cubicBezTo>
                  <a:pt x="390495" y="414338"/>
                  <a:pt x="400050" y="423892"/>
                  <a:pt x="400050" y="435769"/>
                </a:cubicBezTo>
                <a:cubicBezTo>
                  <a:pt x="400050" y="447645"/>
                  <a:pt x="390495" y="457200"/>
                  <a:pt x="378619" y="457200"/>
                </a:cubicBezTo>
                <a:lnTo>
                  <a:pt x="57150" y="457200"/>
                </a:lnTo>
                <a:cubicBezTo>
                  <a:pt x="25628" y="457200"/>
                  <a:pt x="0" y="431572"/>
                  <a:pt x="0" y="400050"/>
                </a:cubicBezTo>
                <a:lnTo>
                  <a:pt x="0" y="135731"/>
                </a:lnTo>
                <a:cubicBezTo>
                  <a:pt x="0" y="123855"/>
                  <a:pt x="9555" y="114300"/>
                  <a:pt x="21431" y="114300"/>
                </a:cubicBezTo>
                <a:close/>
                <a:moveTo>
                  <a:pt x="171450" y="142875"/>
                </a:moveTo>
                <a:cubicBezTo>
                  <a:pt x="187221" y="142875"/>
                  <a:pt x="200025" y="130071"/>
                  <a:pt x="200025" y="114300"/>
                </a:cubicBezTo>
                <a:cubicBezTo>
                  <a:pt x="200025" y="98529"/>
                  <a:pt x="187221" y="85725"/>
                  <a:pt x="171450" y="85725"/>
                </a:cubicBezTo>
                <a:cubicBezTo>
                  <a:pt x="155679" y="85725"/>
                  <a:pt x="142875" y="98529"/>
                  <a:pt x="142875" y="114300"/>
                </a:cubicBezTo>
                <a:cubicBezTo>
                  <a:pt x="142875" y="130071"/>
                  <a:pt x="155679" y="142875"/>
                  <a:pt x="171450" y="142875"/>
                </a:cubicBezTo>
                <a:close/>
                <a:moveTo>
                  <a:pt x="346918" y="153144"/>
                </a:moveTo>
                <a:cubicBezTo>
                  <a:pt x="342989" y="146804"/>
                  <a:pt x="336113" y="142875"/>
                  <a:pt x="328613" y="142875"/>
                </a:cubicBezTo>
                <a:cubicBezTo>
                  <a:pt x="321112" y="142875"/>
                  <a:pt x="314236" y="146804"/>
                  <a:pt x="310307" y="153144"/>
                </a:cubicBezTo>
                <a:lnTo>
                  <a:pt x="260033" y="235387"/>
                </a:lnTo>
                <a:lnTo>
                  <a:pt x="238155" y="208062"/>
                </a:lnTo>
                <a:cubicBezTo>
                  <a:pt x="234047" y="202972"/>
                  <a:pt x="227975" y="200025"/>
                  <a:pt x="221456" y="200025"/>
                </a:cubicBezTo>
                <a:cubicBezTo>
                  <a:pt x="214938" y="200025"/>
                  <a:pt x="208776" y="202972"/>
                  <a:pt x="204758" y="208062"/>
                </a:cubicBezTo>
                <a:lnTo>
                  <a:pt x="147608" y="279499"/>
                </a:lnTo>
                <a:cubicBezTo>
                  <a:pt x="142429" y="285929"/>
                  <a:pt x="141446" y="294769"/>
                  <a:pt x="145018" y="302181"/>
                </a:cubicBezTo>
                <a:cubicBezTo>
                  <a:pt x="148590" y="309592"/>
                  <a:pt x="156091" y="314325"/>
                  <a:pt x="164306" y="314325"/>
                </a:cubicBezTo>
                <a:lnTo>
                  <a:pt x="407194" y="314325"/>
                </a:lnTo>
                <a:cubicBezTo>
                  <a:pt x="414963" y="314325"/>
                  <a:pt x="422106" y="310128"/>
                  <a:pt x="425857" y="303341"/>
                </a:cubicBezTo>
                <a:cubicBezTo>
                  <a:pt x="429607" y="296555"/>
                  <a:pt x="429518" y="288340"/>
                  <a:pt x="425410" y="281642"/>
                </a:cubicBezTo>
                <a:lnTo>
                  <a:pt x="346829" y="153055"/>
                </a:lnTo>
                <a:close/>
              </a:path>
            </a:pathLst>
          </a:custGeom>
          <a:solidFill>
            <a:srgbClr val="C89F83"/>
          </a:solidFill>
          <a:ln/>
        </p:spPr>
      </p:sp>
      <p:sp>
        <p:nvSpPr>
          <p:cNvPr id="11" name="Text 8"/>
          <p:cNvSpPr/>
          <p:nvPr/>
        </p:nvSpPr>
        <p:spPr>
          <a:xfrm>
            <a:off x="4812983" y="3784600"/>
            <a:ext cx="2565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High Imaging Load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453414" y="4241800"/>
            <a:ext cx="32893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Manual interpretation is time-consuming and error-prone, leading to backlogs and delayed treatment.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246428" y="2921000"/>
            <a:ext cx="3695700" cy="2286000"/>
          </a:xfrm>
          <a:custGeom>
            <a:avLst/>
            <a:gdLst/>
            <a:ahLst/>
            <a:cxnLst/>
            <a:rect l="l" t="t" r="r" b="b"/>
            <a:pathLst>
              <a:path w="3695700" h="2286000">
                <a:moveTo>
                  <a:pt x="101590" y="0"/>
                </a:moveTo>
                <a:lnTo>
                  <a:pt x="3594110" y="0"/>
                </a:lnTo>
                <a:cubicBezTo>
                  <a:pt x="3650217" y="0"/>
                  <a:pt x="3695700" y="45483"/>
                  <a:pt x="3695700" y="101590"/>
                </a:cubicBezTo>
                <a:lnTo>
                  <a:pt x="3695700" y="2184410"/>
                </a:lnTo>
                <a:cubicBezTo>
                  <a:pt x="3695700" y="2240517"/>
                  <a:pt x="3650217" y="2286000"/>
                  <a:pt x="3594110" y="2286000"/>
                </a:cubicBezTo>
                <a:lnTo>
                  <a:pt x="101590" y="2286000"/>
                </a:lnTo>
                <a:cubicBezTo>
                  <a:pt x="45483" y="2286000"/>
                  <a:pt x="0" y="2240517"/>
                  <a:pt x="0" y="2184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8A9B9C">
              <a:alpha val="20000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9834880" y="316484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57150" y="28575"/>
                </a:moveTo>
                <a:cubicBezTo>
                  <a:pt x="25628" y="28575"/>
                  <a:pt x="0" y="54203"/>
                  <a:pt x="0" y="85725"/>
                </a:cubicBezTo>
                <a:lnTo>
                  <a:pt x="0" y="342900"/>
                </a:lnTo>
                <a:cubicBezTo>
                  <a:pt x="0" y="374422"/>
                  <a:pt x="25628" y="400050"/>
                  <a:pt x="57150" y="400050"/>
                </a:cubicBezTo>
                <a:lnTo>
                  <a:pt x="60097" y="400050"/>
                </a:lnTo>
                <a:cubicBezTo>
                  <a:pt x="69384" y="433001"/>
                  <a:pt x="99745" y="457200"/>
                  <a:pt x="135731" y="457200"/>
                </a:cubicBezTo>
                <a:cubicBezTo>
                  <a:pt x="171718" y="457200"/>
                  <a:pt x="201990" y="433001"/>
                  <a:pt x="211366" y="400050"/>
                </a:cubicBezTo>
                <a:lnTo>
                  <a:pt x="302984" y="400050"/>
                </a:lnTo>
                <a:cubicBezTo>
                  <a:pt x="312271" y="433001"/>
                  <a:pt x="342632" y="457200"/>
                  <a:pt x="378619" y="457200"/>
                </a:cubicBezTo>
                <a:cubicBezTo>
                  <a:pt x="414605" y="457200"/>
                  <a:pt x="444877" y="433001"/>
                  <a:pt x="454253" y="400050"/>
                </a:cubicBezTo>
                <a:lnTo>
                  <a:pt x="457200" y="400050"/>
                </a:lnTo>
                <a:cubicBezTo>
                  <a:pt x="488722" y="400050"/>
                  <a:pt x="514350" y="374422"/>
                  <a:pt x="514350" y="342900"/>
                </a:cubicBezTo>
                <a:lnTo>
                  <a:pt x="514350" y="211901"/>
                </a:lnTo>
                <a:cubicBezTo>
                  <a:pt x="514350" y="196721"/>
                  <a:pt x="508367" y="182166"/>
                  <a:pt x="497651" y="171450"/>
                </a:cubicBezTo>
                <a:lnTo>
                  <a:pt x="457200" y="130999"/>
                </a:lnTo>
                <a:cubicBezTo>
                  <a:pt x="446484" y="120283"/>
                  <a:pt x="431929" y="114300"/>
                  <a:pt x="416749" y="114300"/>
                </a:cubicBezTo>
                <a:lnTo>
                  <a:pt x="371475" y="114300"/>
                </a:lnTo>
                <a:lnTo>
                  <a:pt x="371475" y="85725"/>
                </a:lnTo>
                <a:cubicBezTo>
                  <a:pt x="371475" y="54203"/>
                  <a:pt x="345847" y="28575"/>
                  <a:pt x="314325" y="28575"/>
                </a:cubicBezTo>
                <a:lnTo>
                  <a:pt x="57150" y="28575"/>
                </a:lnTo>
                <a:close/>
                <a:moveTo>
                  <a:pt x="457200" y="211901"/>
                </a:moveTo>
                <a:lnTo>
                  <a:pt x="457200" y="257175"/>
                </a:lnTo>
                <a:lnTo>
                  <a:pt x="371475" y="257175"/>
                </a:lnTo>
                <a:lnTo>
                  <a:pt x="371475" y="171450"/>
                </a:lnTo>
                <a:lnTo>
                  <a:pt x="416749" y="171450"/>
                </a:lnTo>
                <a:lnTo>
                  <a:pt x="457200" y="211901"/>
                </a:lnTo>
                <a:close/>
                <a:moveTo>
                  <a:pt x="135731" y="342900"/>
                </a:moveTo>
                <a:cubicBezTo>
                  <a:pt x="155445" y="342900"/>
                  <a:pt x="171450" y="358905"/>
                  <a:pt x="171450" y="378619"/>
                </a:cubicBezTo>
                <a:cubicBezTo>
                  <a:pt x="171450" y="398332"/>
                  <a:pt x="155445" y="414338"/>
                  <a:pt x="135731" y="414338"/>
                </a:cubicBezTo>
                <a:cubicBezTo>
                  <a:pt x="116018" y="414338"/>
                  <a:pt x="100013" y="398332"/>
                  <a:pt x="100013" y="378619"/>
                </a:cubicBezTo>
                <a:cubicBezTo>
                  <a:pt x="100013" y="358905"/>
                  <a:pt x="116018" y="342900"/>
                  <a:pt x="135731" y="342900"/>
                </a:cubicBezTo>
                <a:close/>
                <a:moveTo>
                  <a:pt x="342900" y="378619"/>
                </a:moveTo>
                <a:cubicBezTo>
                  <a:pt x="342900" y="358905"/>
                  <a:pt x="358905" y="342900"/>
                  <a:pt x="378619" y="342900"/>
                </a:cubicBezTo>
                <a:cubicBezTo>
                  <a:pt x="398332" y="342900"/>
                  <a:pt x="414338" y="358905"/>
                  <a:pt x="414338" y="378619"/>
                </a:cubicBezTo>
                <a:cubicBezTo>
                  <a:pt x="414338" y="398332"/>
                  <a:pt x="398332" y="414338"/>
                  <a:pt x="378619" y="414338"/>
                </a:cubicBezTo>
                <a:cubicBezTo>
                  <a:pt x="358905" y="414338"/>
                  <a:pt x="342900" y="398332"/>
                  <a:pt x="342900" y="378619"/>
                </a:cubicBezTo>
                <a:close/>
                <a:moveTo>
                  <a:pt x="157163" y="121444"/>
                </a:moveTo>
                <a:cubicBezTo>
                  <a:pt x="157163" y="113586"/>
                  <a:pt x="163592" y="107156"/>
                  <a:pt x="171450" y="107156"/>
                </a:cubicBezTo>
                <a:lnTo>
                  <a:pt x="200025" y="107156"/>
                </a:lnTo>
                <a:cubicBezTo>
                  <a:pt x="207883" y="107156"/>
                  <a:pt x="214313" y="113586"/>
                  <a:pt x="214313" y="121444"/>
                </a:cubicBezTo>
                <a:lnTo>
                  <a:pt x="214313" y="157163"/>
                </a:lnTo>
                <a:lnTo>
                  <a:pt x="250031" y="157163"/>
                </a:lnTo>
                <a:cubicBezTo>
                  <a:pt x="257889" y="157163"/>
                  <a:pt x="264319" y="163592"/>
                  <a:pt x="264319" y="171450"/>
                </a:cubicBezTo>
                <a:lnTo>
                  <a:pt x="264319" y="200025"/>
                </a:lnTo>
                <a:cubicBezTo>
                  <a:pt x="264319" y="207883"/>
                  <a:pt x="257889" y="214313"/>
                  <a:pt x="250031" y="214313"/>
                </a:cubicBezTo>
                <a:lnTo>
                  <a:pt x="214313" y="214313"/>
                </a:lnTo>
                <a:lnTo>
                  <a:pt x="214313" y="250031"/>
                </a:lnTo>
                <a:cubicBezTo>
                  <a:pt x="214313" y="257889"/>
                  <a:pt x="207883" y="264319"/>
                  <a:pt x="200025" y="264319"/>
                </a:cubicBezTo>
                <a:lnTo>
                  <a:pt x="171450" y="264319"/>
                </a:lnTo>
                <a:cubicBezTo>
                  <a:pt x="163592" y="264319"/>
                  <a:pt x="157163" y="257889"/>
                  <a:pt x="157163" y="250031"/>
                </a:cubicBezTo>
                <a:lnTo>
                  <a:pt x="157163" y="214313"/>
                </a:lnTo>
                <a:lnTo>
                  <a:pt x="121444" y="214313"/>
                </a:lnTo>
                <a:cubicBezTo>
                  <a:pt x="113586" y="214313"/>
                  <a:pt x="107156" y="207883"/>
                  <a:pt x="107156" y="200025"/>
                </a:cubicBezTo>
                <a:lnTo>
                  <a:pt x="107156" y="171450"/>
                </a:lnTo>
                <a:cubicBezTo>
                  <a:pt x="107156" y="163592"/>
                  <a:pt x="113586" y="157163"/>
                  <a:pt x="121444" y="157163"/>
                </a:cubicBezTo>
                <a:lnTo>
                  <a:pt x="157163" y="157163"/>
                </a:lnTo>
                <a:lnTo>
                  <a:pt x="157163" y="121444"/>
                </a:lnTo>
                <a:close/>
              </a:path>
            </a:pathLst>
          </a:custGeom>
          <a:solidFill>
            <a:srgbClr val="8A9B9C"/>
          </a:solidFill>
          <a:ln/>
        </p:spPr>
      </p:sp>
      <p:sp>
        <p:nvSpPr>
          <p:cNvPr id="15" name="Text 12"/>
          <p:cNvSpPr/>
          <p:nvPr/>
        </p:nvSpPr>
        <p:spPr>
          <a:xfrm>
            <a:off x="9058752" y="3784600"/>
            <a:ext cx="2070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Critical Impact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449628" y="4241800"/>
            <a:ext cx="32893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Slow workflows delay emergency triage and critical clinical decision-making, directly impacting patient outcomes.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1049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 indent="0" marL="0">
              <a:lnSpc>
                <a:spcPct val="100000"/>
              </a:lnSpc>
              <a:buNone/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625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 Impact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2-d2nf9s18bjvh7rlj0ed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685" y="-19050"/>
            <a:ext cx="12329160" cy="6995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2540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Human Cost of Delayed Diagnosis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914400"/>
            <a:ext cx="1219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A9B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 challenges faced by patients and providers across the healthcare system.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1524000"/>
            <a:ext cx="5715000" cy="2413000"/>
          </a:xfrm>
          <a:custGeom>
            <a:avLst/>
            <a:gdLst/>
            <a:ahLst/>
            <a:cxnLst/>
            <a:rect l="l" t="t" r="r" b="b"/>
            <a:pathLst>
              <a:path w="5715000" h="2413000">
                <a:moveTo>
                  <a:pt x="101611" y="0"/>
                </a:moveTo>
                <a:lnTo>
                  <a:pt x="5613389" y="0"/>
                </a:lnTo>
                <a:cubicBezTo>
                  <a:pt x="5669507" y="0"/>
                  <a:pt x="5715000" y="45493"/>
                  <a:pt x="5715000" y="101611"/>
                </a:cubicBezTo>
                <a:lnTo>
                  <a:pt x="5715000" y="2311389"/>
                </a:lnTo>
                <a:cubicBezTo>
                  <a:pt x="5715000" y="2367507"/>
                  <a:pt x="5669507" y="2413000"/>
                  <a:pt x="5613389" y="2413000"/>
                </a:cubicBezTo>
                <a:lnTo>
                  <a:pt x="101611" y="2413000"/>
                </a:lnTo>
                <a:cubicBezTo>
                  <a:pt x="45493" y="2413000"/>
                  <a:pt x="0" y="2367507"/>
                  <a:pt x="0" y="2311389"/>
                </a:cubicBezTo>
                <a:lnTo>
                  <a:pt x="0" y="101611"/>
                </a:lnTo>
                <a:cubicBezTo>
                  <a:pt x="0" y="45493"/>
                  <a:pt x="45493" y="0"/>
                  <a:pt x="101611" y="0"/>
                </a:cubicBezTo>
                <a:close/>
              </a:path>
            </a:pathLst>
          </a:custGeom>
          <a:solidFill>
            <a:srgbClr val="9EAE9A">
              <a:alpha val="20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560705" y="2552700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23812" y="0"/>
                </a:moveTo>
                <a:cubicBezTo>
                  <a:pt x="10641" y="0"/>
                  <a:pt x="0" y="10641"/>
                  <a:pt x="0" y="23812"/>
                </a:cubicBezTo>
                <a:cubicBezTo>
                  <a:pt x="0" y="36984"/>
                  <a:pt x="10641" y="47625"/>
                  <a:pt x="23812" y="47625"/>
                </a:cubicBezTo>
                <a:lnTo>
                  <a:pt x="23812" y="55811"/>
                </a:lnTo>
                <a:cubicBezTo>
                  <a:pt x="23812" y="87362"/>
                  <a:pt x="36388" y="117649"/>
                  <a:pt x="58713" y="139973"/>
                </a:cubicBezTo>
                <a:lnTo>
                  <a:pt x="109240" y="190500"/>
                </a:lnTo>
                <a:lnTo>
                  <a:pt x="58713" y="241027"/>
                </a:lnTo>
                <a:cubicBezTo>
                  <a:pt x="36388" y="263351"/>
                  <a:pt x="23812" y="293638"/>
                  <a:pt x="23812" y="325189"/>
                </a:cubicBezTo>
                <a:lnTo>
                  <a:pt x="23812" y="333375"/>
                </a:lnTo>
                <a:cubicBezTo>
                  <a:pt x="10641" y="333375"/>
                  <a:pt x="0" y="344016"/>
                  <a:pt x="0" y="357188"/>
                </a:cubicBezTo>
                <a:cubicBezTo>
                  <a:pt x="0" y="370359"/>
                  <a:pt x="10641" y="381000"/>
                  <a:pt x="23812" y="381000"/>
                </a:cubicBezTo>
                <a:lnTo>
                  <a:pt x="261938" y="381000"/>
                </a:lnTo>
                <a:cubicBezTo>
                  <a:pt x="275109" y="381000"/>
                  <a:pt x="285750" y="370359"/>
                  <a:pt x="285750" y="357188"/>
                </a:cubicBezTo>
                <a:cubicBezTo>
                  <a:pt x="285750" y="344016"/>
                  <a:pt x="275109" y="333375"/>
                  <a:pt x="261938" y="333375"/>
                </a:cubicBezTo>
                <a:lnTo>
                  <a:pt x="261938" y="325189"/>
                </a:lnTo>
                <a:cubicBezTo>
                  <a:pt x="261938" y="293638"/>
                  <a:pt x="249362" y="263351"/>
                  <a:pt x="227037" y="241027"/>
                </a:cubicBezTo>
                <a:lnTo>
                  <a:pt x="176510" y="190500"/>
                </a:lnTo>
                <a:lnTo>
                  <a:pt x="227037" y="139973"/>
                </a:lnTo>
                <a:cubicBezTo>
                  <a:pt x="249362" y="117649"/>
                  <a:pt x="261938" y="87362"/>
                  <a:pt x="261938" y="55811"/>
                </a:cubicBezTo>
                <a:lnTo>
                  <a:pt x="261938" y="47625"/>
                </a:lnTo>
                <a:cubicBezTo>
                  <a:pt x="275109" y="47625"/>
                  <a:pt x="285750" y="36984"/>
                  <a:pt x="285750" y="23812"/>
                </a:cubicBezTo>
                <a:cubicBezTo>
                  <a:pt x="285750" y="10641"/>
                  <a:pt x="275109" y="0"/>
                  <a:pt x="261938" y="0"/>
                </a:cubicBezTo>
                <a:lnTo>
                  <a:pt x="23812" y="0"/>
                </a:lnTo>
                <a:close/>
                <a:moveTo>
                  <a:pt x="71438" y="55811"/>
                </a:moveTo>
                <a:lnTo>
                  <a:pt x="71438" y="47625"/>
                </a:lnTo>
                <a:lnTo>
                  <a:pt x="214313" y="47625"/>
                </a:lnTo>
                <a:lnTo>
                  <a:pt x="214313" y="55811"/>
                </a:lnTo>
                <a:cubicBezTo>
                  <a:pt x="214313" y="69949"/>
                  <a:pt x="210145" y="83641"/>
                  <a:pt x="202406" y="95250"/>
                </a:cubicBezTo>
                <a:lnTo>
                  <a:pt x="83344" y="95250"/>
                </a:lnTo>
                <a:cubicBezTo>
                  <a:pt x="75679" y="83641"/>
                  <a:pt x="71438" y="69949"/>
                  <a:pt x="71438" y="55811"/>
                </a:cubicBezTo>
                <a:close/>
                <a:moveTo>
                  <a:pt x="83344" y="285750"/>
                </a:moveTo>
                <a:cubicBezTo>
                  <a:pt x="85948" y="281806"/>
                  <a:pt x="88999" y="278085"/>
                  <a:pt x="92348" y="274662"/>
                </a:cubicBezTo>
                <a:lnTo>
                  <a:pt x="142875" y="224135"/>
                </a:lnTo>
                <a:lnTo>
                  <a:pt x="193402" y="274662"/>
                </a:lnTo>
                <a:cubicBezTo>
                  <a:pt x="196825" y="278085"/>
                  <a:pt x="199802" y="281806"/>
                  <a:pt x="202481" y="285750"/>
                </a:cubicBezTo>
                <a:lnTo>
                  <a:pt x="83344" y="285750"/>
                </a:lnTo>
                <a:close/>
              </a:path>
            </a:pathLst>
          </a:custGeom>
          <a:solidFill>
            <a:srgbClr val="9EAE9A"/>
          </a:solidFill>
          <a:ln/>
        </p:spPr>
      </p:sp>
      <p:sp>
        <p:nvSpPr>
          <p:cNvPr id="7" name="Text 4"/>
          <p:cNvSpPr/>
          <p:nvPr/>
        </p:nvSpPr>
        <p:spPr>
          <a:xfrm>
            <a:off x="1146969" y="2298700"/>
            <a:ext cx="5130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Long Report Turnaround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146969" y="2654300"/>
            <a:ext cx="4622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Few radiologists and high volume extend wait times, delaying critical care.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223000" y="1524000"/>
            <a:ext cx="5715000" cy="2413000"/>
          </a:xfrm>
          <a:custGeom>
            <a:avLst/>
            <a:gdLst/>
            <a:ahLst/>
            <a:cxnLst/>
            <a:rect l="l" t="t" r="r" b="b"/>
            <a:pathLst>
              <a:path w="5715000" h="2413000">
                <a:moveTo>
                  <a:pt x="101611" y="0"/>
                </a:moveTo>
                <a:lnTo>
                  <a:pt x="5613389" y="0"/>
                </a:lnTo>
                <a:cubicBezTo>
                  <a:pt x="5669507" y="0"/>
                  <a:pt x="5715000" y="45493"/>
                  <a:pt x="5715000" y="101611"/>
                </a:cubicBezTo>
                <a:lnTo>
                  <a:pt x="5715000" y="2311389"/>
                </a:lnTo>
                <a:cubicBezTo>
                  <a:pt x="5715000" y="2367507"/>
                  <a:pt x="5669507" y="2413000"/>
                  <a:pt x="5613389" y="2413000"/>
                </a:cubicBezTo>
                <a:lnTo>
                  <a:pt x="101611" y="2413000"/>
                </a:lnTo>
                <a:cubicBezTo>
                  <a:pt x="45493" y="2413000"/>
                  <a:pt x="0" y="2367507"/>
                  <a:pt x="0" y="2311389"/>
                </a:cubicBezTo>
                <a:lnTo>
                  <a:pt x="0" y="101611"/>
                </a:lnTo>
                <a:cubicBezTo>
                  <a:pt x="0" y="45493"/>
                  <a:pt x="45493" y="0"/>
                  <a:pt x="101611" y="0"/>
                </a:cubicBezTo>
                <a:close/>
              </a:path>
            </a:pathLst>
          </a:custGeom>
          <a:solidFill>
            <a:srgbClr val="8A9B9C">
              <a:alpha val="20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6524625" y="2552700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0" y="140345"/>
                </a:moveTo>
                <a:cubicBezTo>
                  <a:pt x="0" y="62805"/>
                  <a:pt x="63996" y="0"/>
                  <a:pt x="142875" y="0"/>
                </a:cubicBezTo>
                <a:cubicBezTo>
                  <a:pt x="221754" y="0"/>
                  <a:pt x="285750" y="62805"/>
                  <a:pt x="285750" y="140345"/>
                </a:cubicBezTo>
                <a:cubicBezTo>
                  <a:pt x="285750" y="229121"/>
                  <a:pt x="196304" y="335533"/>
                  <a:pt x="158948" y="376089"/>
                </a:cubicBezTo>
                <a:cubicBezTo>
                  <a:pt x="150168" y="385614"/>
                  <a:pt x="135508" y="385614"/>
                  <a:pt x="126727" y="376089"/>
                </a:cubicBezTo>
                <a:cubicBezTo>
                  <a:pt x="89371" y="335533"/>
                  <a:pt x="-74" y="229121"/>
                  <a:pt x="-74" y="140345"/>
                </a:cubicBezTo>
                <a:close/>
                <a:moveTo>
                  <a:pt x="142875" y="190500"/>
                </a:moveTo>
                <a:cubicBezTo>
                  <a:pt x="169160" y="190500"/>
                  <a:pt x="190500" y="169160"/>
                  <a:pt x="190500" y="142875"/>
                </a:cubicBezTo>
                <a:cubicBezTo>
                  <a:pt x="190500" y="116590"/>
                  <a:pt x="169160" y="95250"/>
                  <a:pt x="142875" y="95250"/>
                </a:cubicBezTo>
                <a:cubicBezTo>
                  <a:pt x="116590" y="95250"/>
                  <a:pt x="95250" y="116590"/>
                  <a:pt x="95250" y="142875"/>
                </a:cubicBezTo>
                <a:cubicBezTo>
                  <a:pt x="95250" y="169160"/>
                  <a:pt x="116590" y="190500"/>
                  <a:pt x="142875" y="190500"/>
                </a:cubicBezTo>
                <a:close/>
              </a:path>
            </a:pathLst>
          </a:custGeom>
          <a:solidFill>
            <a:srgbClr val="8A9B9C"/>
          </a:solidFill>
          <a:ln/>
        </p:spPr>
      </p:sp>
      <p:sp>
        <p:nvSpPr>
          <p:cNvPr id="11" name="Text 8"/>
          <p:cNvSpPr/>
          <p:nvPr/>
        </p:nvSpPr>
        <p:spPr>
          <a:xfrm>
            <a:off x="7105650" y="2298700"/>
            <a:ext cx="5143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Rural Healthcare Deserts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105650" y="2654300"/>
            <a:ext cx="4635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Lack of specialists forces patients to travel long distances, incurring cost and delay.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254000" y="4191000"/>
            <a:ext cx="5715000" cy="2413000"/>
          </a:xfrm>
          <a:custGeom>
            <a:avLst/>
            <a:gdLst/>
            <a:ahLst/>
            <a:cxnLst/>
            <a:rect l="l" t="t" r="r" b="b"/>
            <a:pathLst>
              <a:path w="5715000" h="2413000">
                <a:moveTo>
                  <a:pt x="101611" y="0"/>
                </a:moveTo>
                <a:lnTo>
                  <a:pt x="5613389" y="0"/>
                </a:lnTo>
                <a:cubicBezTo>
                  <a:pt x="5669507" y="0"/>
                  <a:pt x="5715000" y="45493"/>
                  <a:pt x="5715000" y="101611"/>
                </a:cubicBezTo>
                <a:lnTo>
                  <a:pt x="5715000" y="2311389"/>
                </a:lnTo>
                <a:cubicBezTo>
                  <a:pt x="5715000" y="2367507"/>
                  <a:pt x="5669507" y="2413000"/>
                  <a:pt x="5613389" y="2413000"/>
                </a:cubicBezTo>
                <a:lnTo>
                  <a:pt x="101611" y="2413000"/>
                </a:lnTo>
                <a:cubicBezTo>
                  <a:pt x="45493" y="2413000"/>
                  <a:pt x="0" y="2367507"/>
                  <a:pt x="0" y="2311389"/>
                </a:cubicBezTo>
                <a:lnTo>
                  <a:pt x="0" y="101611"/>
                </a:lnTo>
                <a:cubicBezTo>
                  <a:pt x="0" y="45493"/>
                  <a:pt x="45493" y="0"/>
                  <a:pt x="101611" y="0"/>
                </a:cubicBezTo>
                <a:close/>
              </a:path>
            </a:pathLst>
          </a:custGeom>
          <a:solidFill>
            <a:srgbClr val="C89F83">
              <a:alpha val="20000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486410" y="52197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166688" y="5953"/>
                </a:moveTo>
                <a:cubicBezTo>
                  <a:pt x="215972" y="5953"/>
                  <a:pt x="255984" y="45966"/>
                  <a:pt x="255984" y="95250"/>
                </a:cubicBezTo>
                <a:cubicBezTo>
                  <a:pt x="255984" y="144534"/>
                  <a:pt x="215972" y="184547"/>
                  <a:pt x="166688" y="184547"/>
                </a:cubicBezTo>
                <a:cubicBezTo>
                  <a:pt x="117403" y="184547"/>
                  <a:pt x="77391" y="144534"/>
                  <a:pt x="77391" y="95250"/>
                </a:cubicBezTo>
                <a:cubicBezTo>
                  <a:pt x="77391" y="45966"/>
                  <a:pt x="117403" y="5953"/>
                  <a:pt x="166687" y="5953"/>
                </a:cubicBezTo>
                <a:close/>
                <a:moveTo>
                  <a:pt x="144587" y="226219"/>
                </a:moveTo>
                <a:lnTo>
                  <a:pt x="188788" y="226219"/>
                </a:lnTo>
                <a:cubicBezTo>
                  <a:pt x="191691" y="226219"/>
                  <a:pt x="194667" y="226293"/>
                  <a:pt x="197569" y="226516"/>
                </a:cubicBezTo>
                <a:cubicBezTo>
                  <a:pt x="185514" y="247501"/>
                  <a:pt x="178594" y="271760"/>
                  <a:pt x="178594" y="297656"/>
                </a:cubicBezTo>
                <a:cubicBezTo>
                  <a:pt x="178594" y="328761"/>
                  <a:pt x="188565" y="357560"/>
                  <a:pt x="205383" y="381000"/>
                </a:cubicBezTo>
                <a:lnTo>
                  <a:pt x="34007" y="381000"/>
                </a:lnTo>
                <a:cubicBezTo>
                  <a:pt x="21803" y="381000"/>
                  <a:pt x="11906" y="371103"/>
                  <a:pt x="11906" y="358899"/>
                </a:cubicBezTo>
                <a:cubicBezTo>
                  <a:pt x="11906" y="285601"/>
                  <a:pt x="71289" y="226219"/>
                  <a:pt x="144587" y="226219"/>
                </a:cubicBezTo>
                <a:close/>
                <a:moveTo>
                  <a:pt x="214313" y="297656"/>
                </a:moveTo>
                <a:cubicBezTo>
                  <a:pt x="214313" y="238515"/>
                  <a:pt x="262328" y="190500"/>
                  <a:pt x="321469" y="190500"/>
                </a:cubicBezTo>
                <a:cubicBezTo>
                  <a:pt x="380610" y="190500"/>
                  <a:pt x="428625" y="238515"/>
                  <a:pt x="428625" y="297656"/>
                </a:cubicBezTo>
                <a:cubicBezTo>
                  <a:pt x="428625" y="356797"/>
                  <a:pt x="380610" y="404813"/>
                  <a:pt x="321469" y="404813"/>
                </a:cubicBezTo>
                <a:cubicBezTo>
                  <a:pt x="262328" y="404813"/>
                  <a:pt x="214313" y="356797"/>
                  <a:pt x="214313" y="297656"/>
                </a:cubicBezTo>
                <a:close/>
                <a:moveTo>
                  <a:pt x="321469" y="238125"/>
                </a:moveTo>
                <a:cubicBezTo>
                  <a:pt x="314920" y="238125"/>
                  <a:pt x="309563" y="243483"/>
                  <a:pt x="309563" y="250031"/>
                </a:cubicBezTo>
                <a:lnTo>
                  <a:pt x="309563" y="297656"/>
                </a:lnTo>
                <a:cubicBezTo>
                  <a:pt x="309563" y="304205"/>
                  <a:pt x="314920" y="309563"/>
                  <a:pt x="321469" y="309563"/>
                </a:cubicBezTo>
                <a:lnTo>
                  <a:pt x="357188" y="309563"/>
                </a:lnTo>
                <a:cubicBezTo>
                  <a:pt x="363736" y="309563"/>
                  <a:pt x="369094" y="304205"/>
                  <a:pt x="369094" y="297656"/>
                </a:cubicBezTo>
                <a:cubicBezTo>
                  <a:pt x="369094" y="291108"/>
                  <a:pt x="363736" y="285750"/>
                  <a:pt x="357188" y="285750"/>
                </a:cubicBezTo>
                <a:lnTo>
                  <a:pt x="333375" y="285750"/>
                </a:lnTo>
                <a:lnTo>
                  <a:pt x="333375" y="250031"/>
                </a:lnTo>
                <a:cubicBezTo>
                  <a:pt x="333375" y="243483"/>
                  <a:pt x="328017" y="238125"/>
                  <a:pt x="321469" y="238125"/>
                </a:cubicBezTo>
                <a:close/>
              </a:path>
            </a:pathLst>
          </a:custGeom>
          <a:solidFill>
            <a:srgbClr val="C89F83"/>
          </a:solidFill>
          <a:ln/>
        </p:spPr>
      </p:sp>
      <p:sp>
        <p:nvSpPr>
          <p:cNvPr id="15" name="Text 12"/>
          <p:cNvSpPr/>
          <p:nvPr/>
        </p:nvSpPr>
        <p:spPr>
          <a:xfrm>
            <a:off x="1141095" y="4965700"/>
            <a:ext cx="5130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Radiologist Fatigue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141095" y="5321300"/>
            <a:ext cx="4622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Heavy workloads increase the risk of missed findings and diagnostic errors.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223000" y="4191000"/>
            <a:ext cx="5715000" cy="2413000"/>
          </a:xfrm>
          <a:custGeom>
            <a:avLst/>
            <a:gdLst/>
            <a:ahLst/>
            <a:cxnLst/>
            <a:rect l="l" t="t" r="r" b="b"/>
            <a:pathLst>
              <a:path w="5715000" h="2413000">
                <a:moveTo>
                  <a:pt x="101611" y="0"/>
                </a:moveTo>
                <a:lnTo>
                  <a:pt x="5613389" y="0"/>
                </a:lnTo>
                <a:cubicBezTo>
                  <a:pt x="5669507" y="0"/>
                  <a:pt x="5715000" y="45493"/>
                  <a:pt x="5715000" y="101611"/>
                </a:cubicBezTo>
                <a:lnTo>
                  <a:pt x="5715000" y="2311389"/>
                </a:lnTo>
                <a:cubicBezTo>
                  <a:pt x="5715000" y="2367507"/>
                  <a:pt x="5669507" y="2413000"/>
                  <a:pt x="5613389" y="2413000"/>
                </a:cubicBezTo>
                <a:lnTo>
                  <a:pt x="101611" y="2413000"/>
                </a:lnTo>
                <a:cubicBezTo>
                  <a:pt x="45493" y="2413000"/>
                  <a:pt x="0" y="2367507"/>
                  <a:pt x="0" y="2311389"/>
                </a:cubicBezTo>
                <a:lnTo>
                  <a:pt x="0" y="101611"/>
                </a:lnTo>
                <a:cubicBezTo>
                  <a:pt x="0" y="45493"/>
                  <a:pt x="45493" y="0"/>
                  <a:pt x="101611" y="0"/>
                </a:cubicBezTo>
                <a:close/>
              </a:path>
            </a:pathLst>
          </a:custGeom>
          <a:solidFill>
            <a:srgbClr val="9EAE9A">
              <a:alpha val="20000"/>
            </a:srgbClr>
          </a:solidFill>
          <a:ln/>
        </p:spPr>
      </p:sp>
      <p:sp>
        <p:nvSpPr>
          <p:cNvPr id="18" name="Shape 15"/>
          <p:cNvSpPr/>
          <p:nvPr/>
        </p:nvSpPr>
        <p:spPr>
          <a:xfrm>
            <a:off x="6477000" y="5219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80293"/>
                </a:moveTo>
                <a:lnTo>
                  <a:pt x="179338" y="64815"/>
                </a:lnTo>
                <a:cubicBezTo>
                  <a:pt x="160734" y="39067"/>
                  <a:pt x="130894" y="23812"/>
                  <a:pt x="99045" y="23812"/>
                </a:cubicBezTo>
                <a:cubicBezTo>
                  <a:pt x="44351" y="23812"/>
                  <a:pt x="0" y="68163"/>
                  <a:pt x="0" y="122858"/>
                </a:cubicBezTo>
                <a:lnTo>
                  <a:pt x="0" y="124792"/>
                </a:lnTo>
                <a:cubicBezTo>
                  <a:pt x="0" y="142354"/>
                  <a:pt x="4614" y="160511"/>
                  <a:pt x="12353" y="178594"/>
                </a:cubicBezTo>
                <a:lnTo>
                  <a:pt x="91232" y="178594"/>
                </a:lnTo>
                <a:cubicBezTo>
                  <a:pt x="93613" y="178594"/>
                  <a:pt x="95771" y="177180"/>
                  <a:pt x="96738" y="174947"/>
                </a:cubicBezTo>
                <a:lnTo>
                  <a:pt x="120402" y="118170"/>
                </a:lnTo>
                <a:cubicBezTo>
                  <a:pt x="123155" y="111621"/>
                  <a:pt x="129555" y="107305"/>
                  <a:pt x="136624" y="107156"/>
                </a:cubicBezTo>
                <a:cubicBezTo>
                  <a:pt x="143694" y="107007"/>
                  <a:pt x="150242" y="111175"/>
                  <a:pt x="153144" y="117649"/>
                </a:cubicBezTo>
                <a:lnTo>
                  <a:pt x="191319" y="202406"/>
                </a:lnTo>
                <a:lnTo>
                  <a:pt x="222126" y="140791"/>
                </a:lnTo>
                <a:cubicBezTo>
                  <a:pt x="225177" y="134764"/>
                  <a:pt x="231353" y="130894"/>
                  <a:pt x="238125" y="130894"/>
                </a:cubicBezTo>
                <a:cubicBezTo>
                  <a:pt x="244897" y="130894"/>
                  <a:pt x="251073" y="134689"/>
                  <a:pt x="254124" y="140791"/>
                </a:cubicBezTo>
                <a:lnTo>
                  <a:pt x="271388" y="175245"/>
                </a:lnTo>
                <a:cubicBezTo>
                  <a:pt x="272430" y="177254"/>
                  <a:pt x="274439" y="178519"/>
                  <a:pt x="276746" y="178519"/>
                </a:cubicBezTo>
                <a:lnTo>
                  <a:pt x="368722" y="178519"/>
                </a:lnTo>
                <a:cubicBezTo>
                  <a:pt x="376535" y="160437"/>
                  <a:pt x="381074" y="142280"/>
                  <a:pt x="381074" y="124718"/>
                </a:cubicBezTo>
                <a:lnTo>
                  <a:pt x="381074" y="122783"/>
                </a:lnTo>
                <a:cubicBezTo>
                  <a:pt x="381000" y="68163"/>
                  <a:pt x="336649" y="23812"/>
                  <a:pt x="281955" y="23812"/>
                </a:cubicBezTo>
                <a:cubicBezTo>
                  <a:pt x="250180" y="23812"/>
                  <a:pt x="220266" y="39067"/>
                  <a:pt x="201662" y="64815"/>
                </a:cubicBezTo>
                <a:lnTo>
                  <a:pt x="190500" y="80218"/>
                </a:lnTo>
                <a:close/>
                <a:moveTo>
                  <a:pt x="349448" y="214313"/>
                </a:moveTo>
                <a:lnTo>
                  <a:pt x="276671" y="214313"/>
                </a:lnTo>
                <a:cubicBezTo>
                  <a:pt x="260896" y="214313"/>
                  <a:pt x="246459" y="205383"/>
                  <a:pt x="239390" y="191244"/>
                </a:cubicBezTo>
                <a:lnTo>
                  <a:pt x="238125" y="188714"/>
                </a:lnTo>
                <a:lnTo>
                  <a:pt x="206499" y="252040"/>
                </a:lnTo>
                <a:cubicBezTo>
                  <a:pt x="203448" y="258217"/>
                  <a:pt x="197048" y="262086"/>
                  <a:pt x="190128" y="261938"/>
                </a:cubicBezTo>
                <a:cubicBezTo>
                  <a:pt x="183207" y="261789"/>
                  <a:pt x="177031" y="257696"/>
                  <a:pt x="174203" y="251445"/>
                </a:cubicBezTo>
                <a:lnTo>
                  <a:pt x="137517" y="169962"/>
                </a:lnTo>
                <a:lnTo>
                  <a:pt x="129704" y="188714"/>
                </a:lnTo>
                <a:cubicBezTo>
                  <a:pt x="123230" y="204267"/>
                  <a:pt x="108049" y="214387"/>
                  <a:pt x="91232" y="214387"/>
                </a:cubicBezTo>
                <a:lnTo>
                  <a:pt x="31552" y="214387"/>
                </a:lnTo>
                <a:cubicBezTo>
                  <a:pt x="66675" y="269304"/>
                  <a:pt x="123081" y="319832"/>
                  <a:pt x="158353" y="346770"/>
                </a:cubicBezTo>
                <a:cubicBezTo>
                  <a:pt x="167580" y="353764"/>
                  <a:pt x="178891" y="357262"/>
                  <a:pt x="190426" y="357262"/>
                </a:cubicBezTo>
                <a:cubicBezTo>
                  <a:pt x="201960" y="357262"/>
                  <a:pt x="213345" y="353839"/>
                  <a:pt x="222498" y="346770"/>
                </a:cubicBezTo>
                <a:cubicBezTo>
                  <a:pt x="257919" y="319757"/>
                  <a:pt x="314325" y="269230"/>
                  <a:pt x="349448" y="214313"/>
                </a:cubicBezTo>
                <a:close/>
              </a:path>
            </a:pathLst>
          </a:custGeom>
          <a:solidFill>
            <a:srgbClr val="9EAE9A"/>
          </a:solidFill>
          <a:ln/>
        </p:spPr>
      </p:sp>
      <p:sp>
        <p:nvSpPr>
          <p:cNvPr id="19" name="Text 16"/>
          <p:cNvSpPr/>
          <p:nvPr/>
        </p:nvSpPr>
        <p:spPr>
          <a:xfrm>
            <a:off x="7105650" y="4965700"/>
            <a:ext cx="5143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Emergency Care Delays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7105650" y="5321300"/>
            <a:ext cx="4635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Slow report workflows directly impact the speed of life-saving interventions.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1049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 indent="0" marL="0">
              <a:lnSpc>
                <a:spcPct val="100000"/>
              </a:lnSpc>
              <a:buNone/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625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Our Solution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6F4ED"/>
      </a:accent1>
      <a:accent2>
        <a:srgbClr val="8E9E7E"/>
      </a:accent2>
      <a:accent3>
        <a:srgbClr val="3A5A60"/>
      </a:accent3>
      <a:accent4>
        <a:srgbClr val="6B7A5B"/>
      </a:accent4>
      <a:accent5>
        <a:srgbClr val="2C3739"/>
      </a:accent5>
      <a:accent6>
        <a:srgbClr val="9AD6FD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MedInsight AI – RadiologyAI Pro</dc:title>
  <dc:subject>MedInsight AI – RadiologyAI Pro</dc:subject>
  <dc:creator>Kimi</dc:creator>
  <cp:lastModifiedBy>Kimi</cp:lastModifiedBy>
  <cp:revision>1</cp:revision>
  <dcterms:created xsi:type="dcterms:W3CDTF">2025-10-30T14:27:57Z</dcterms:created>
  <dcterms:modified xsi:type="dcterms:W3CDTF">2025-10-30T14:27:57Z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{"Label":"MedInsight AI – RadiologyAI Pro","ContentProducer":"001191110108MACG2KBH8F10000","ProduceID":"d41n42mmcu0oe3j5o90g","ReservedCode1":"","ContentPropagator":"001191110108MACG2KBH8F20000","PropagateID":"d41n42mmcu0oe3j5o90g","ReservedCode2":""}</vt:lpwstr>
  </property>
</Properties>
</file>